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60" r:id="rId1"/>
    <p:sldMasterId id="2147483672" r:id="rId2"/>
    <p:sldMasterId id="2147483684" r:id="rId3"/>
  </p:sldMasterIdLst>
  <p:notesMasterIdLst>
    <p:notesMasterId r:id="rId8"/>
  </p:notesMasterIdLst>
  <p:sldIdLst>
    <p:sldId id="257" r:id="rId4"/>
    <p:sldId id="258" r:id="rId5"/>
    <p:sldId id="269" r:id="rId6"/>
    <p:sldId id="270" r:id="rId7"/>
  </p:sldIdLst>
  <p:sldSz cx="9144000" cy="6858000" type="screen4x3"/>
  <p:notesSz cx="6858000" cy="9144000"/>
  <p:embeddedFontLst>
    <p:embeddedFont>
      <p:font typeface="B Lotus" panose="00000400000000000000" pitchFamily="2" charset="-78"/>
      <p:regular r:id="rId9"/>
      <p:bold r:id="rId10"/>
    </p:embeddedFont>
    <p:embeddedFont>
      <p:font typeface="Calibri" panose="020F0502020204030204" pitchFamily="34" charset="0"/>
      <p:regular r:id="rId11"/>
      <p:bold r:id="rId12"/>
    </p:embeddedFont>
    <p:embeddedFont>
      <p:font typeface="Verdana" panose="020B0604030504040204" pitchFamily="34" charset="0"/>
      <p:regular r:id="rId13"/>
      <p:bold r:id="rId14"/>
      <p:italic r:id="rId15"/>
      <p:boldItalic r:id="rId16"/>
    </p:embeddedFont>
    <p:embeddedFont>
      <p:font typeface="B Nazanin" panose="00000400000000000000" pitchFamily="2" charset="-78"/>
      <p:regular r:id="rId17"/>
      <p:bold r:id="rId18"/>
    </p:embeddedFont>
    <p:embeddedFont>
      <p:font typeface="Candara" panose="020E0502030303020204" pitchFamily="34" charset="0"/>
      <p:regular r:id="rId19"/>
      <p:bold r:id="rId20"/>
      <p:italic r:id="rId21"/>
      <p:boldItalic r:id="rId22"/>
    </p:embeddedFont>
    <p:embeddedFont>
      <p:font typeface="B Titr" panose="00000700000000000000" pitchFamily="2" charset="-78"/>
      <p:bold r:id="rId23"/>
    </p:embeddedFont>
    <p:embeddedFont>
      <p:font typeface="Tahoma" panose="020B0604030504040204" pitchFamily="34" charset="0"/>
      <p:regular r:id="rId24"/>
      <p:bold r:id="rId25"/>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31" autoAdjust="0"/>
    <p:restoredTop sz="94660"/>
  </p:normalViewPr>
  <p:slideViewPr>
    <p:cSldViewPr>
      <p:cViewPr varScale="1">
        <p:scale>
          <a:sx n="121" d="100"/>
          <a:sy n="121" d="100"/>
        </p:scale>
        <p:origin x="2352" y="102"/>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13.fntdata"/><Relationship Id="rId7" Type="http://schemas.openxmlformats.org/officeDocument/2006/relationships/slide" Target="slides/slide4.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2.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FECB62D-726C-4234-A24A-5829C3A9E1E3}" type="datetimeFigureOut">
              <a:rPr lang="fa-IR" smtClean="0"/>
              <a:t>10/06/1445</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CCBC6C2-31BD-4606-91D6-F4DAD663FCC2}" type="slidenum">
              <a:rPr lang="fa-IR" smtClean="0"/>
              <a:t>‹#›</a:t>
            </a:fld>
            <a:endParaRPr lang="fa-IR"/>
          </a:p>
        </p:txBody>
      </p:sp>
    </p:spTree>
    <p:extLst>
      <p:ext uri="{BB962C8B-B14F-4D97-AF65-F5344CB8AC3E}">
        <p14:creationId xmlns:p14="http://schemas.microsoft.com/office/powerpoint/2010/main" val="21927426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Custom</a:t>
            </a:r>
            <a:r>
              <a:rPr lang="en-US" sz="1400" b="1" baseline="0" dirty="0" smtClean="0"/>
              <a:t> a</a:t>
            </a:r>
            <a:r>
              <a:rPr lang="en-US" sz="1400" b="1" dirty="0" smtClean="0"/>
              <a:t>nimation effects: object spins on end</a:t>
            </a:r>
          </a:p>
          <a:p>
            <a:r>
              <a:rPr lang="en-US" sz="1400" dirty="0" smtClean="0"/>
              <a:t>(Advanced)</a:t>
            </a:r>
            <a:endParaRPr lang="en-US" sz="1400" baseline="0" dirty="0" smtClean="0">
              <a:latin typeface="+mn-lt"/>
            </a:endParaRPr>
          </a:p>
          <a:p>
            <a:endParaRPr lang="en-US" sz="1200" baseline="0" dirty="0" smtClean="0">
              <a:latin typeface="+mn-lt"/>
            </a:endParaRPr>
          </a:p>
          <a:p>
            <a:endParaRPr lang="en-US" sz="1200" baseline="0" dirty="0" smtClean="0">
              <a:latin typeface="+mn-lt"/>
            </a:endParaRPr>
          </a:p>
          <a:p>
            <a:r>
              <a:rPr lang="en-US" sz="1200" b="0" baseline="0" dirty="0" smtClean="0">
                <a:latin typeface="+mn-lt"/>
              </a:rPr>
              <a:t>To reproduce the background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 the </a:t>
            </a:r>
            <a:r>
              <a:rPr lang="en-US" sz="1200" b="1" i="0" dirty="0" smtClean="0">
                <a:latin typeface="+mn-lt"/>
              </a:rPr>
              <a:t>Home</a:t>
            </a:r>
            <a:r>
              <a:rPr lang="en-US" sz="1200" i="0" dirty="0" smtClean="0">
                <a:latin typeface="+mn-lt"/>
              </a:rPr>
              <a:t> tab, in the</a:t>
            </a:r>
            <a:r>
              <a:rPr lang="en-US" sz="1200" i="0" baseline="0" dirty="0" smtClean="0">
                <a:latin typeface="+mn-lt"/>
              </a:rPr>
              <a:t> </a:t>
            </a:r>
            <a:r>
              <a:rPr lang="en-US" sz="1200" b="1" i="0" baseline="0" dirty="0" smtClean="0">
                <a:latin typeface="+mn-lt"/>
              </a:rPr>
              <a:t>Slides</a:t>
            </a:r>
            <a:r>
              <a:rPr lang="en-US" sz="1200" i="0" baseline="0" dirty="0" smtClean="0">
                <a:latin typeface="+mn-lt"/>
              </a:rPr>
              <a:t> group, click </a:t>
            </a:r>
            <a:r>
              <a:rPr lang="en-US" sz="1200" b="1" i="0" baseline="0" dirty="0" smtClean="0">
                <a:latin typeface="+mn-lt"/>
              </a:rPr>
              <a:t>Layout</a:t>
            </a:r>
            <a:r>
              <a:rPr lang="en-US" sz="1200" i="0" baseline="0" dirty="0" smtClean="0">
                <a:latin typeface="+mn-lt"/>
              </a:rPr>
              <a:t>, and then click </a:t>
            </a:r>
            <a:r>
              <a:rPr lang="en-US" sz="1200" b="1" i="0" baseline="0" dirty="0" smtClean="0">
                <a:latin typeface="+mn-lt"/>
              </a:rPr>
              <a:t>Blank</a:t>
            </a:r>
            <a:r>
              <a:rPr lang="en-US" sz="1200" i="0" baseline="0" dirty="0" smtClean="0">
                <a:latin typeface="+mn-lt"/>
              </a:rPr>
              <a:t>.</a:t>
            </a:r>
            <a:endParaRPr lang="en-US" sz="1200" i="0" dirty="0" smtClean="0">
              <a:latin typeface="+mn-lt"/>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and then select </a:t>
            </a:r>
            <a:r>
              <a:rPr lang="en-US" sz="1200" b="1" kern="1200" dirty="0" smtClean="0">
                <a:solidFill>
                  <a:schemeClr val="tx1"/>
                </a:solidFill>
                <a:latin typeface="+mn-lt"/>
                <a:ea typeface="+mn-ea"/>
                <a:cs typeface="+mn-cs"/>
              </a:rPr>
              <a:t>Solid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p>
          <a:p>
            <a:pPr marL="0" lvl="0" indent="0">
              <a:buFontTx/>
              <a:buNone/>
            </a:pPr>
            <a:endParaRPr lang="en-US" sz="1200" b="0" kern="1200" dirty="0" smtClean="0">
              <a:solidFill>
                <a:schemeClr val="tx1"/>
              </a:solidFill>
              <a:latin typeface="+mn-lt"/>
              <a:ea typeface="+mn-ea"/>
              <a:cs typeface="+mn-cs"/>
            </a:endParaRPr>
          </a:p>
          <a:p>
            <a:pPr marL="0" lvl="0" indent="0">
              <a:buFontTx/>
              <a:buNone/>
            </a:pPr>
            <a:endParaRPr lang="en-US" sz="1200" dirty="0" smtClean="0">
              <a:latin typeface="+mn-lt"/>
            </a:endParaRPr>
          </a:p>
          <a:p>
            <a:r>
              <a:rPr lang="en-US" sz="1200" baseline="0" dirty="0" smtClean="0">
                <a:latin typeface="+mn-lt"/>
              </a:rPr>
              <a:t>To reproduce the rectangle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Drawing</a:t>
            </a:r>
            <a:r>
              <a:rPr lang="en-US" sz="1200" i="0" baseline="0" dirty="0" smtClean="0">
                <a:latin typeface="+mn-lt"/>
              </a:rPr>
              <a:t> group, click </a:t>
            </a:r>
            <a:r>
              <a:rPr lang="en-US" sz="1200" b="1" i="0" baseline="0" dirty="0" smtClean="0">
                <a:latin typeface="+mn-lt"/>
              </a:rPr>
              <a:t>Shapes</a:t>
            </a:r>
            <a:r>
              <a:rPr lang="en-US" sz="1200" i="0" baseline="0" dirty="0" smtClean="0">
                <a:latin typeface="+mn-lt"/>
              </a:rPr>
              <a:t>, and then under </a:t>
            </a:r>
            <a:r>
              <a:rPr lang="en-US" sz="1200" b="1" i="0" baseline="0" dirty="0" smtClean="0">
                <a:latin typeface="+mn-lt"/>
              </a:rPr>
              <a:t>Rectangles</a:t>
            </a:r>
            <a:r>
              <a:rPr lang="en-US" sz="1200" i="0" baseline="0" dirty="0" smtClean="0">
                <a:latin typeface="+mn-lt"/>
              </a:rPr>
              <a:t> click </a:t>
            </a:r>
            <a:r>
              <a:rPr lang="en-US" sz="1200" b="1" baseline="0" dirty="0" smtClean="0">
                <a:latin typeface="+mn-lt"/>
              </a:rPr>
              <a:t>Rounded Rectangle </a:t>
            </a:r>
            <a:r>
              <a:rPr lang="en-US" sz="1200" b="0" i="0" baseline="0" dirty="0" smtClean="0">
                <a:latin typeface="+mn-lt"/>
              </a:rPr>
              <a:t>(second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rectangle. Drag the </a:t>
            </a:r>
            <a:r>
              <a:rPr lang="en-US" sz="1200" b="0" baseline="0" dirty="0" smtClean="0">
                <a:latin typeface="+mn-lt"/>
              </a:rPr>
              <a:t>yellow diamond adjustment handle to the left to decrease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rounded rectangle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0.25”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a:t>
            </a:r>
            <a:r>
              <a:rPr lang="en-US" sz="1200" b="0" i="0" baseline="0" dirty="0" smtClean="0">
                <a:latin typeface="+mn-lt"/>
              </a:rPr>
              <a:t> group, click the </a:t>
            </a:r>
            <a:r>
              <a:rPr lang="en-US" sz="1200" b="1" i="0" baseline="0" dirty="0" smtClean="0">
                <a:latin typeface="+mn-lt"/>
              </a:rPr>
              <a:t>Format Shape</a:t>
            </a:r>
            <a:r>
              <a:rPr lang="en-US" sz="1200" b="0" i="0" baseline="0" dirty="0" smtClean="0">
                <a:latin typeface="+mn-lt"/>
              </a:rPr>
              <a:t> 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 </a:t>
            </a:r>
            <a:r>
              <a:rPr lang="en-US" sz="1200" b="0" i="0" baseline="0" dirty="0" smtClean="0">
                <a:latin typeface="+mn-lt"/>
              </a:rPr>
              <a:t>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 </a:t>
            </a:r>
            <a:r>
              <a:rPr lang="en-US" sz="1200" b="0" i="0" baseline="0" dirty="0" smtClean="0">
                <a:latin typeface="+mn-lt"/>
              </a:rPr>
              <a:t>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a:t>
            </a:r>
            <a:r>
              <a:rPr lang="en-US" sz="1200" b="1" i="0" baseline="0" dirty="0" smtClean="0">
                <a:latin typeface="+mn-lt"/>
              </a:rPr>
              <a:t> 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select </a:t>
            </a:r>
            <a:r>
              <a:rPr lang="en-US" sz="1200" b="1" i="0" baseline="0" dirty="0" smtClean="0">
                <a:latin typeface="+mn-lt"/>
              </a:rPr>
              <a:t>Offset Bottom</a:t>
            </a:r>
            <a:r>
              <a:rPr lang="en-US" sz="1200" b="0" i="0" baseline="0" dirty="0" smtClean="0">
                <a:latin typeface="+mn-lt"/>
              </a:rPr>
              <a:t> (first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 </a:t>
            </a:r>
            <a:r>
              <a:rPr lang="en-US" sz="1200" b="0" i="0" baseline="0" dirty="0" smtClean="0">
                <a:latin typeface="+mn-lt"/>
              </a:rPr>
              <a:t>in the left pane. In the </a:t>
            </a:r>
            <a:r>
              <a:rPr lang="en-US" sz="1200" b="1" i="0" baseline="0" dirty="0" smtClean="0">
                <a:latin typeface="+mn-lt"/>
              </a:rPr>
              <a:t>3-D Format</a:t>
            </a:r>
            <a:r>
              <a:rPr lang="en-US" sz="1200" b="0" i="0" baseline="0" dirty="0" smtClean="0">
                <a:latin typeface="+mn-lt"/>
              </a:rPr>
              <a:t> pane,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Circle</a:t>
            </a:r>
            <a:r>
              <a:rPr lang="en-US" sz="1200" b="0" i="0" baseline="0" dirty="0" smtClean="0">
                <a:latin typeface="+mn-lt"/>
              </a:rPr>
              <a:t> (first row, first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Surface</a:t>
            </a:r>
            <a:r>
              <a:rPr lang="en-US" sz="1200" b="0" kern="1200" dirty="0" smtClean="0">
                <a:solidFill>
                  <a:schemeClr val="tx1"/>
                </a:solidFill>
                <a:latin typeface="+mn-lt"/>
                <a:ea typeface="+mn-ea"/>
                <a:cs typeface="+mn-cs"/>
              </a:rPr>
              <a:t>, </a:t>
            </a:r>
            <a:r>
              <a:rPr lang="en-US" sz="1200" b="0" i="0" baseline="0" dirty="0" smtClean="0">
                <a:latin typeface="+mn-lt"/>
              </a:rPr>
              <a:t>click the button next to </a:t>
            </a:r>
            <a:r>
              <a:rPr lang="en-US" sz="1200" b="1" kern="1200" dirty="0" smtClean="0">
                <a:solidFill>
                  <a:schemeClr val="tx1"/>
                </a:solidFill>
                <a:latin typeface="+mn-lt"/>
                <a:ea typeface="+mn-ea"/>
                <a:cs typeface="+mn-cs"/>
              </a:rPr>
              <a:t>Material</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Standard</a:t>
            </a:r>
            <a:r>
              <a:rPr lang="en-US" sz="1200" b="0" kern="1200" baseline="0" dirty="0" smtClean="0">
                <a:solidFill>
                  <a:schemeClr val="tx1"/>
                </a:solidFill>
                <a:latin typeface="+mn-lt"/>
                <a:ea typeface="+mn-ea"/>
                <a:cs typeface="+mn-cs"/>
              </a:rPr>
              <a:t> click</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Matte</a:t>
            </a:r>
            <a:r>
              <a:rPr lang="en-US" sz="1200" b="0" kern="1200" dirty="0" smtClean="0">
                <a:solidFill>
                  <a:schemeClr val="tx1"/>
                </a:solidFill>
                <a:latin typeface="+mn-lt"/>
                <a:ea typeface="+mn-ea"/>
                <a:cs typeface="+mn-cs"/>
              </a:rPr>
              <a:t> (first row, first option from the left).</a:t>
            </a:r>
            <a:r>
              <a:rPr lang="en-US" sz="1200" b="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C</a:t>
            </a:r>
            <a:r>
              <a:rPr lang="en-US" sz="1200" b="0" i="0" baseline="0" dirty="0" smtClean="0">
                <a:latin typeface="+mn-lt"/>
              </a:rPr>
              <a:t>lick the button next to </a:t>
            </a:r>
            <a:r>
              <a:rPr lang="en-US" sz="1200" b="1" kern="1200" baseline="0" dirty="0" smtClean="0">
                <a:solidFill>
                  <a:schemeClr val="tx1"/>
                </a:solidFill>
                <a:latin typeface="+mn-lt"/>
                <a:ea typeface="+mn-ea"/>
                <a:cs typeface="+mn-cs"/>
              </a:rPr>
              <a:t>Lighting</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Neutral</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Soft</a:t>
            </a:r>
            <a:r>
              <a:rPr lang="en-US" sz="1200" b="0" kern="1200" baseline="0" dirty="0" smtClean="0">
                <a:solidFill>
                  <a:schemeClr val="tx1"/>
                </a:solidFill>
                <a:latin typeface="+mn-lt"/>
                <a:ea typeface="+mn-ea"/>
                <a:cs typeface="+mn-cs"/>
              </a:rPr>
              <a:t> (first row, third option from the left).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rounded rectangle.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a:t>
            </a:r>
            <a:r>
              <a:rPr lang="en-US" sz="1200" b="0" i="0" baseline="0" dirty="0" smtClean="0">
                <a:latin typeface="+mn-lt"/>
              </a:rPr>
              <a:t> 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rectangle.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Fill</a:t>
            </a:r>
            <a:r>
              <a:rPr lang="en-US" sz="1200" b="0" i="0" baseline="0" dirty="0" smtClean="0">
                <a:latin typeface="+mn-lt"/>
              </a:rPr>
              <a:t>, and then click </a:t>
            </a:r>
            <a:r>
              <a:rPr lang="en-US" sz="1200" b="1" i="0" baseline="0" dirty="0" smtClean="0">
                <a:latin typeface="+mn-lt"/>
              </a:rPr>
              <a:t>No Fill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Outline</a:t>
            </a:r>
            <a:r>
              <a:rPr lang="en-US" sz="1200" b="0" i="0" baseline="0" dirty="0" smtClean="0">
                <a:latin typeface="+mn-lt"/>
              </a:rPr>
              <a:t>, 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rectangle above the first rectangle until the lower edge overlays the top edge of the first rectangle.</a:t>
            </a:r>
            <a:r>
              <a:rPr lang="en-US" sz="1200" b="0" dirty="0" smtClean="0">
                <a:latin typeface="+mn-lt"/>
              </a:rPr>
              <a:t> (</a:t>
            </a:r>
            <a:r>
              <a:rPr lang="en-US" sz="1200" b="1" dirty="0" smtClean="0">
                <a:latin typeface="+mn-lt"/>
              </a:rPr>
              <a:t>Note: </a:t>
            </a:r>
            <a:r>
              <a:rPr lang="en-US" sz="1200" baseline="0" dirty="0" smtClean="0">
                <a:latin typeface="+mn-lt"/>
              </a:rPr>
              <a:t>When the spinning animation effect is created later for these rectangles, the spin will center where the edges of the rectangles meet.)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Press and hold CTRL, and then select both rectangles.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Selected Objects</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Group</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group until it is centered horizontally on the left edge of the slide (straddling the edge).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dashed arc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Arc</a:t>
            </a:r>
            <a:r>
              <a:rPr lang="en-US" sz="1200" b="0" i="0" baseline="0" dirty="0" smtClean="0">
                <a:latin typeface="+mn-lt"/>
              </a:rPr>
              <a:t> (third row, 12</a:t>
            </a:r>
            <a:r>
              <a:rPr lang="en-US" sz="1200" b="0" i="0" baseline="30000" dirty="0" smtClean="0">
                <a:latin typeface="+mn-lt"/>
              </a:rPr>
              <a:t>th</a:t>
            </a:r>
            <a:r>
              <a:rPr lang="en-US" sz="1200" b="0" i="0" baseline="0" dirty="0" smtClean="0">
                <a:latin typeface="+mn-lt"/>
              </a:rPr>
              <a:t> option from the left). On the slide, drag to draw an arc.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the arrow next to </a:t>
            </a:r>
            <a:r>
              <a:rPr lang="en-US" sz="1200" b="1" i="0" baseline="0" dirty="0" smtClean="0">
                <a:latin typeface="+mn-lt"/>
              </a:rPr>
              <a:t>Shape Outline</a:t>
            </a:r>
            <a:r>
              <a:rPr lang="en-US" sz="1200" b="0" i="0" baseline="0" dirty="0" smtClean="0">
                <a:latin typeface="+mn-lt"/>
              </a:rPr>
              <a:t>,</a:t>
            </a:r>
            <a:r>
              <a:rPr lang="en-US" sz="1200" b="1" i="0" baseline="0" dirty="0" smtClean="0">
                <a:latin typeface="+mn-lt"/>
              </a:rPr>
              <a:t> </a:t>
            </a:r>
            <a:r>
              <a:rPr lang="en-US" sz="1200" b="0" i="0" baseline="0" dirty="0" smtClean="0">
                <a:latin typeface="+mn-lt"/>
              </a:rPr>
              <a:t>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Point to </a:t>
            </a:r>
            <a:r>
              <a:rPr lang="en-US" sz="1200" b="1" i="0" baseline="0" dirty="0" smtClean="0">
                <a:latin typeface="+mn-lt"/>
              </a:rPr>
              <a:t>Dashes</a:t>
            </a:r>
            <a:r>
              <a:rPr lang="en-US" sz="1200" b="0" i="0" baseline="0" dirty="0" smtClean="0">
                <a:latin typeface="+mn-lt"/>
              </a:rPr>
              <a:t>, and then click </a:t>
            </a:r>
            <a:r>
              <a:rPr lang="en-US" sz="1200" b="1" i="0" baseline="0" dirty="0" smtClean="0">
                <a:latin typeface="+mn-lt"/>
              </a:rPr>
              <a:t>Dash </a:t>
            </a:r>
            <a:r>
              <a:rPr lang="en-US" sz="1200" b="0" i="0" baseline="0" dirty="0" smtClean="0">
                <a:latin typeface="+mn-lt"/>
              </a:rPr>
              <a:t>(fourth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yellow diamond adjustment handle on the right side of the arc to the bottom of the arc to create a half circle.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arc until the yellow diamond adjustment handles are on the left edge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half circle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arc.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 </a:t>
            </a:r>
            <a:r>
              <a:rPr lang="en-US" sz="1200" b="0" i="0" baseline="0" dirty="0" smtClean="0">
                <a:latin typeface="+mn-lt"/>
              </a:rPr>
              <a:t>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second arc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Fill</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 </a:t>
            </a:r>
            <a:r>
              <a:rPr lang="en-US" sz="1200" b="0" i="0" baseline="0" dirty="0" smtClean="0">
                <a:latin typeface="+mn-lt"/>
              </a:rPr>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Outline</a:t>
            </a:r>
            <a:r>
              <a:rPr lang="en-US" sz="1200" b="0" i="0" baseline="0" dirty="0" smtClean="0">
                <a:latin typeface="+mn-lt"/>
              </a:rPr>
              <a:t>,</a:t>
            </a:r>
            <a:r>
              <a:rPr lang="en-US" sz="1200" b="1" i="0" baseline="0" dirty="0" smtClean="0">
                <a:latin typeface="+mn-lt"/>
              </a:rPr>
              <a:t> </a:t>
            </a:r>
            <a:r>
              <a:rPr lang="en-US" sz="1200" b="0" i="0" baseline="0" dirty="0" smtClean="0">
                <a:latin typeface="+mn-lt"/>
              </a:rPr>
              <a:t>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Shape Effects</a:t>
            </a:r>
            <a:r>
              <a:rPr lang="en-US" sz="1200" b="0" i="0" baseline="0" dirty="0" smtClean="0">
                <a:latin typeface="+mn-lt"/>
              </a:rPr>
              <a:t>, point to </a:t>
            </a:r>
            <a:r>
              <a:rPr lang="en-US" sz="1200" b="1" i="0" baseline="0" dirty="0" smtClean="0">
                <a:latin typeface="+mn-lt"/>
              </a:rPr>
              <a:t>Shadow</a:t>
            </a:r>
            <a:r>
              <a:rPr lang="en-US" sz="1200" b="0" i="0" baseline="0" dirty="0" smtClean="0">
                <a:latin typeface="+mn-lt"/>
              </a:rPr>
              <a:t>, and then click </a:t>
            </a:r>
            <a:r>
              <a:rPr lang="en-US" sz="1200" b="1" i="0" baseline="0" dirty="0" smtClean="0">
                <a:latin typeface="+mn-lt"/>
              </a:rPr>
              <a:t>Shadow</a:t>
            </a:r>
            <a:r>
              <a:rPr lang="en-US" sz="1200" b="0" i="0" baseline="0" dirty="0" smtClean="0">
                <a:latin typeface="+mn-lt"/>
              </a:rPr>
              <a:t> </a:t>
            </a:r>
            <a:r>
              <a:rPr lang="en-US" sz="1200" b="1" i="0" baseline="0" dirty="0" smtClean="0">
                <a:latin typeface="+mn-lt"/>
              </a:rPr>
              <a:t>Options</a:t>
            </a:r>
            <a:r>
              <a:rPr lang="en-US" sz="1200" b="0" i="0" baseline="0" dirty="0" smtClean="0">
                <a:latin typeface="+mn-lt"/>
              </a:rPr>
              <a:t>.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a:t>
            </a:r>
            <a:r>
              <a:rPr lang="en-US" sz="1200" b="0" i="0" baseline="0" dirty="0" smtClean="0">
                <a:latin typeface="+mn-lt"/>
              </a:rPr>
              <a:t> 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Inner</a:t>
            </a:r>
            <a:r>
              <a:rPr lang="en-US" sz="1200" b="0" i="0" baseline="0" dirty="0" smtClean="0">
                <a:latin typeface="+mn-lt"/>
              </a:rPr>
              <a:t> click </a:t>
            </a:r>
            <a:r>
              <a:rPr lang="en-US" sz="1200" b="1" i="0" baseline="0" dirty="0" smtClean="0">
                <a:latin typeface="+mn-lt"/>
              </a:rPr>
              <a:t>Inside Right </a:t>
            </a:r>
            <a:r>
              <a:rPr lang="en-US" sz="1200" b="0" i="0" baseline="0" dirty="0" smtClean="0">
                <a:latin typeface="+mn-lt"/>
              </a:rPr>
              <a:t>(second row, third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86%</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24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second arc until the yellow diamond adjustment handles are on the left edge of the slide.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to Slide</a:t>
            </a:r>
            <a:r>
              <a:rPr lang="en-US" sz="1200" b="0" i="1" baseline="0" dirty="0" smtClean="0">
                <a:latin typeface="+mn-lt"/>
              </a:rPr>
              <a:t>. </a:t>
            </a: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Middle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Send to Back</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button shapes on this slide, do the following:</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Oval </a:t>
            </a:r>
            <a:r>
              <a:rPr lang="en-US" sz="1200" b="0" i="0" baseline="0" dirty="0" smtClean="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More</a:t>
            </a:r>
            <a:r>
              <a:rPr lang="en-US" sz="1200" b="0" i="0" baseline="0" dirty="0" smtClean="0">
                <a:latin typeface="+mn-lt"/>
              </a:rPr>
              <a:t>, and then click </a:t>
            </a:r>
            <a:r>
              <a:rPr lang="en-US" sz="1200" b="1" i="0" baseline="0" dirty="0" smtClean="0">
                <a:latin typeface="+mn-lt"/>
              </a:rPr>
              <a:t>Light 1 Outline, Colored Fill – Dark 1</a:t>
            </a:r>
            <a:r>
              <a:rPr lang="en-US" sz="1200" b="0" i="0" baseline="0" dirty="0" smtClean="0">
                <a:latin typeface="+mn-lt"/>
              </a:rPr>
              <a:t> (third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 </a:t>
            </a:r>
            <a:r>
              <a:rPr lang="en-US" sz="1200" b="0" i="0" baseline="0" dirty="0" smtClean="0">
                <a:latin typeface="+mn-lt"/>
              </a:rPr>
              <a:t>group, click the </a:t>
            </a:r>
            <a:r>
              <a:rPr lang="en-US" sz="1200" b="1" i="0" baseline="0" dirty="0" smtClean="0">
                <a:latin typeface="+mn-lt"/>
              </a:rPr>
              <a:t>Format Shape </a:t>
            </a:r>
            <a:r>
              <a:rPr lang="en-US" sz="1200" b="0" i="0" baseline="0" dirty="0" smtClean="0">
                <a:latin typeface="+mn-lt"/>
              </a:rPr>
              <a:t>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a:t>
            </a:r>
            <a:r>
              <a:rPr lang="en-US" sz="1200" b="0" i="0" baseline="0" dirty="0" smtClean="0">
                <a:latin typeface="+mn-lt"/>
              </a:rPr>
              <a:t> 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 </a:t>
            </a:r>
            <a:r>
              <a:rPr lang="en-US" sz="1200" b="0" i="0" baseline="0" dirty="0" smtClean="0">
                <a:latin typeface="+mn-lt"/>
              </a:rPr>
              <a:t>click </a:t>
            </a:r>
            <a:r>
              <a:rPr lang="en-US" sz="1200" b="1" i="0" baseline="0" dirty="0" smtClean="0">
                <a:latin typeface="+mn-lt"/>
              </a:rPr>
              <a:t>Olive Green, Accent 3, Lighter 80</a:t>
            </a:r>
            <a:r>
              <a:rPr lang="en-US" sz="1200" b="1" i="0" baseline="0" dirty="0" smtClean="0">
                <a:latin typeface="+mn-lt"/>
                <a:ea typeface="Verdana"/>
                <a:cs typeface="Verdana"/>
              </a:rPr>
              <a:t>°</a:t>
            </a:r>
            <a:r>
              <a:rPr lang="en-US" sz="1200" b="1" i="0" baseline="0" dirty="0" smtClean="0">
                <a:latin typeface="+mn-lt"/>
              </a:rPr>
              <a:t> </a:t>
            </a:r>
            <a:r>
              <a:rPr lang="en-US" sz="1200" b="0" i="0" baseline="0" dirty="0" smtClean="0">
                <a:latin typeface="+mn-lt"/>
              </a:rPr>
              <a:t>(second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a:t>
            </a:r>
            <a:r>
              <a:rPr lang="en-US" sz="1200" b="0" i="0" baseline="0" dirty="0" smtClean="0">
                <a:latin typeface="+mn-lt"/>
              </a:rPr>
              <a:t> 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click </a:t>
            </a:r>
            <a:r>
              <a:rPr lang="en-US" sz="1200" b="1" i="0" baseline="0" dirty="0" smtClean="0">
                <a:latin typeface="+mn-lt"/>
              </a:rPr>
              <a:t>Offset Bottom </a:t>
            </a:r>
            <a:r>
              <a:rPr lang="en-US" sz="1200" b="0" i="0" baseline="0" dirty="0" smtClean="0">
                <a:latin typeface="+mn-lt"/>
              </a:rPr>
              <a:t>(first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a:t>
            </a:r>
            <a:r>
              <a:rPr lang="en-US" sz="1200" b="0" i="0" baseline="0" dirty="0" smtClean="0">
                <a:latin typeface="+mn-lt"/>
              </a:rPr>
              <a:t> in the left pane, and then do the following in the </a:t>
            </a:r>
            <a:r>
              <a:rPr lang="en-US" sz="1200" b="1" i="0" baseline="0" dirty="0" smtClean="0">
                <a:latin typeface="+mn-lt"/>
              </a:rPr>
              <a:t>3-D Format </a:t>
            </a:r>
            <a:r>
              <a:rPr lang="en-US" sz="1200" b="0" i="0" baseline="0" dirty="0" smtClean="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Art Deco</a:t>
            </a:r>
            <a:r>
              <a:rPr lang="en-US" sz="1200" b="0" i="0" baseline="0" dirty="0" smtClean="0">
                <a:latin typeface="+mn-lt"/>
              </a:rPr>
              <a:t> (third row, fourth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Contour</a:t>
            </a:r>
            <a:r>
              <a:rPr lang="en-US" sz="1200" b="0" kern="1200" baseline="0" dirty="0" smtClean="0">
                <a:solidFill>
                  <a:schemeClr val="tx1"/>
                </a:solidFill>
                <a:latin typeface="+mn-lt"/>
                <a:ea typeface="+mn-ea"/>
                <a:cs typeface="+mn-cs"/>
              </a:rPr>
              <a:t>, click the button next to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a:t>
            </a:r>
            <a:r>
              <a:rPr lang="en-US" sz="1200" b="0" kern="1200" baseline="0" dirty="0" smtClean="0">
                <a:solidFill>
                  <a:schemeClr val="tx1"/>
                </a:solidFill>
                <a:latin typeface="+mn-lt"/>
                <a:ea typeface="+mn-ea"/>
                <a:cs typeface="+mn-cs"/>
              </a:rPr>
              <a:t> from the left). In the </a:t>
            </a:r>
            <a:r>
              <a:rPr lang="en-US" sz="1200" b="1" kern="1200" baseline="0" dirty="0" smtClean="0">
                <a:solidFill>
                  <a:schemeClr val="tx1"/>
                </a:solidFill>
                <a:latin typeface="+mn-lt"/>
                <a:ea typeface="+mn-ea"/>
                <a:cs typeface="+mn-cs"/>
              </a:rPr>
              <a:t>Size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3.5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smtClean="0">
                <a:solidFill>
                  <a:schemeClr val="tx1"/>
                </a:solidFill>
                <a:latin typeface="+mn-lt"/>
                <a:ea typeface="+mn-ea"/>
                <a:cs typeface="+mn-cs"/>
              </a:rPr>
              <a:t>Under </a:t>
            </a:r>
            <a:r>
              <a:rPr lang="en-US" sz="1200" b="1" i="0" kern="1200" baseline="0" dirty="0" smtClean="0">
                <a:solidFill>
                  <a:schemeClr val="tx1"/>
                </a:solidFill>
                <a:latin typeface="+mn-lt"/>
                <a:ea typeface="+mn-ea"/>
                <a:cs typeface="+mn-cs"/>
              </a:rPr>
              <a:t>Surface</a:t>
            </a:r>
            <a:r>
              <a:rPr lang="en-US" sz="1200" b="0" i="0"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the button next to </a:t>
            </a:r>
            <a:r>
              <a:rPr lang="en-US" sz="1200" b="1" i="0" kern="1200" baseline="0" dirty="0" smtClean="0">
                <a:solidFill>
                  <a:schemeClr val="tx1"/>
                </a:solidFill>
                <a:latin typeface="+mn-lt"/>
                <a:ea typeface="+mn-ea"/>
                <a:cs typeface="+mn-cs"/>
              </a:rPr>
              <a:t>Material</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Standard</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Matte </a:t>
            </a:r>
            <a:r>
              <a:rPr lang="en-US" sz="1200" b="0" i="0" kern="1200" baseline="0" dirty="0" smtClean="0">
                <a:solidFill>
                  <a:schemeClr val="tx1"/>
                </a:solidFill>
                <a:latin typeface="+mn-lt"/>
                <a:ea typeface="+mn-ea"/>
                <a:cs typeface="+mn-cs"/>
              </a:rPr>
              <a:t>(first row, first option from the left). C</a:t>
            </a:r>
            <a:r>
              <a:rPr lang="en-US" sz="1200" b="0" kern="1200" baseline="0" dirty="0" smtClean="0">
                <a:solidFill>
                  <a:schemeClr val="tx1"/>
                </a:solidFill>
                <a:latin typeface="+mn-lt"/>
                <a:ea typeface="+mn-ea"/>
                <a:cs typeface="+mn-cs"/>
              </a:rPr>
              <a:t>lick the button next to </a:t>
            </a:r>
            <a:r>
              <a:rPr lang="en-US" sz="1200" b="1" i="0" kern="1200" baseline="0" dirty="0" smtClean="0">
                <a:solidFill>
                  <a:schemeClr val="tx1"/>
                </a:solidFill>
                <a:latin typeface="+mn-lt"/>
                <a:ea typeface="+mn-ea"/>
                <a:cs typeface="+mn-cs"/>
              </a:rPr>
              <a:t>Lighting</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Neutral</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Soft </a:t>
            </a:r>
            <a:r>
              <a:rPr lang="en-US" sz="1200" b="0" i="0" kern="1200" baseline="0" dirty="0" smtClean="0">
                <a:solidFill>
                  <a:schemeClr val="tx1"/>
                </a:solidFill>
                <a:latin typeface="+mn-lt"/>
                <a:ea typeface="+mn-ea"/>
                <a:cs typeface="+mn-cs"/>
              </a:rPr>
              <a:t>(first row, third option from the left).</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slide, s</a:t>
            </a:r>
            <a:r>
              <a:rPr lang="en-US" sz="1200" i="0" dirty="0" smtClean="0">
                <a:latin typeface="+mn-lt"/>
              </a:rPr>
              <a:t>elect the oval.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In the </a:t>
            </a:r>
            <a:r>
              <a:rPr lang="en-US" sz="1200" b="1" i="0" baseline="0" dirty="0" smtClean="0">
                <a:latin typeface="+mn-lt"/>
              </a:rPr>
              <a:t>Size and Position </a:t>
            </a:r>
            <a:r>
              <a:rPr lang="en-US" sz="1200" b="0" i="0" baseline="0" dirty="0" smtClean="0">
                <a:latin typeface="+mn-lt"/>
              </a:rPr>
              <a:t>dialog box, on the </a:t>
            </a:r>
            <a:r>
              <a:rPr lang="en-US" sz="1200" b="1" i="0" baseline="0" dirty="0" smtClean="0">
                <a:latin typeface="+mn-lt"/>
              </a:rPr>
              <a:t>Position</a:t>
            </a:r>
            <a:r>
              <a:rPr lang="en-US" sz="1200" b="0" i="0" baseline="0" dirty="0" smtClean="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1.5”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oval. 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Clipboard</a:t>
            </a:r>
            <a:r>
              <a:rPr lang="en-US" sz="1200" i="0" baseline="0" dirty="0" smtClean="0">
                <a:latin typeface="+mn-lt"/>
              </a:rPr>
              <a:t> group, click the arrow under </a:t>
            </a:r>
            <a:r>
              <a:rPr lang="en-US" sz="1200" b="1" i="0" baseline="0" dirty="0" smtClean="0">
                <a:latin typeface="+mn-lt"/>
              </a:rPr>
              <a:t>Paste</a:t>
            </a:r>
            <a:r>
              <a:rPr lang="en-US" sz="1200" i="0" baseline="0" dirty="0" smtClean="0">
                <a:latin typeface="+mn-lt"/>
              </a:rPr>
              <a:t>, and then click </a:t>
            </a:r>
            <a:r>
              <a:rPr lang="en-US" sz="1200" b="1" i="0" baseline="0" dirty="0" smtClean="0">
                <a:latin typeface="+mn-lt"/>
              </a:rPr>
              <a:t>Duplicate</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In the </a:t>
            </a:r>
            <a:r>
              <a:rPr lang="en-US" sz="1200" b="1" i="0" baseline="0" dirty="0" smtClean="0">
                <a:latin typeface="+mn-lt"/>
              </a:rPr>
              <a:t>Size and Position </a:t>
            </a:r>
            <a:r>
              <a:rPr lang="en-US" sz="1200" b="0" i="0" baseline="0" dirty="0" smtClean="0">
                <a:latin typeface="+mn-lt"/>
              </a:rPr>
              <a:t>dialog box, on the </a:t>
            </a:r>
            <a:r>
              <a:rPr lang="en-US" sz="1200" b="1" i="0" baseline="0" dirty="0" smtClean="0">
                <a:latin typeface="+mn-lt"/>
              </a:rPr>
              <a:t>Position</a:t>
            </a:r>
            <a:r>
              <a:rPr lang="en-US" sz="1200" b="0" i="0" baseline="0" dirty="0" smtClean="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3.52”</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Repeat step 9 two more times, for a total of four ovals.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a:t>
            </a:r>
            <a:r>
              <a:rPr lang="en-US" sz="1200" i="0" baseline="0" dirty="0" smtClean="0">
                <a:latin typeface="+mn-lt"/>
              </a:rPr>
              <a:t>In the </a:t>
            </a:r>
            <a:r>
              <a:rPr lang="en-US" sz="1200" b="1" i="0" baseline="0" dirty="0" smtClean="0">
                <a:latin typeface="+mn-lt"/>
              </a:rPr>
              <a:t>Size and Position </a:t>
            </a:r>
            <a:r>
              <a:rPr lang="en-US" sz="1200" i="0" baseline="0" dirty="0" smtClean="0">
                <a:latin typeface="+mn-lt"/>
              </a:rPr>
              <a:t>dialog box, on the </a:t>
            </a:r>
            <a:r>
              <a:rPr lang="en-US" sz="1200" b="1" i="0" baseline="0" dirty="0" smtClean="0">
                <a:latin typeface="+mn-lt"/>
              </a:rPr>
              <a:t>Position</a:t>
            </a:r>
            <a:r>
              <a:rPr lang="en-US" sz="1200" i="0" baseline="0" dirty="0" smtClean="0">
                <a:latin typeface="+mn-lt"/>
              </a:rPr>
              <a:t> tab,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third oval on the slide, and then enter </a:t>
            </a:r>
            <a:r>
              <a:rPr lang="en-US" sz="1200" b="1" i="0" baseline="0" dirty="0" smtClean="0">
                <a:latin typeface="+mn-lt"/>
              </a:rPr>
              <a:t>3.52”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4.27”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fourth oval on the slide, and then enter </a:t>
            </a:r>
            <a:r>
              <a:rPr lang="en-US" sz="1200" b="1" i="0" baseline="0" dirty="0" smtClean="0">
                <a:latin typeface="+mn-lt"/>
              </a:rPr>
              <a:t>2.99”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5.66”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text on this slide, do the following:</a:t>
            </a:r>
            <a:endParaRPr lang="en-US" sz="1200" i="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and select the text.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a:t>
            </a:r>
            <a:r>
              <a:rPr lang="en-US" sz="1200" i="0" baseline="0" dirty="0" smtClean="0">
                <a:latin typeface="+mn-lt"/>
              </a:rPr>
              <a:t>list, select </a:t>
            </a:r>
            <a:r>
              <a:rPr lang="en-US" sz="1200" b="1" i="0" baseline="0" dirty="0" smtClean="0">
                <a:latin typeface="+mn-lt"/>
              </a:rPr>
              <a:t>Corbel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Size </a:t>
            </a:r>
            <a:r>
              <a:rPr lang="en-US" sz="1200" i="0" baseline="0" dirty="0" smtClean="0">
                <a:latin typeface="+mn-lt"/>
              </a:rPr>
              <a:t>list, select </a:t>
            </a:r>
            <a:r>
              <a:rPr lang="en-US" sz="1200" b="1" i="0" baseline="0" dirty="0" smtClean="0">
                <a:latin typeface="+mn-lt"/>
              </a:rPr>
              <a:t>22</a:t>
            </a:r>
            <a:r>
              <a:rPr lang="en-US" sz="1200" b="0" i="0" baseline="0" dirty="0" smtClean="0">
                <a:latin typeface="+mn-lt"/>
              </a:rPr>
              <a:t>.</a:t>
            </a:r>
            <a:r>
              <a:rPr lang="en-US" sz="1200" b="1" i="0" baseline="0" dirty="0" smtClean="0">
                <a:latin typeface="+mn-lt"/>
              </a:rPr>
              <a:t> </a:t>
            </a:r>
            <a:endParaRPr lang="en-US" sz="120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Click the arrow next to </a:t>
            </a:r>
            <a:r>
              <a:rPr lang="en-US" sz="1200" b="1" i="0" baseline="0" dirty="0" smtClean="0">
                <a:latin typeface="+mn-lt"/>
              </a:rPr>
              <a:t>Font 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50% </a:t>
            </a:r>
            <a:r>
              <a:rPr lang="en-US" sz="1200" b="0" i="0" baseline="0" dirty="0" smtClean="0">
                <a:latin typeface="+mn-lt"/>
              </a:rPr>
              <a:t>(sixth row, first option from the left).</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Align Text Left </a:t>
            </a:r>
            <a:r>
              <a:rPr lang="en-US" sz="1200" i="0" baseline="0" dirty="0" smtClean="0">
                <a:latin typeface="+mn-lt"/>
              </a:rPr>
              <a:t>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slide, drag the text box to the right of the first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text box. </a:t>
            </a: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 </a:t>
            </a:r>
            <a:r>
              <a:rPr lang="en-US" sz="1200" b="0" i="0" baseline="0" dirty="0" smtClean="0">
                <a:latin typeface="+mn-lt"/>
              </a:rPr>
              <a:t>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in the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text box to the right of the second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Repeat steps 5-7 to create the third and fourth text boxes, dragging them to the right of the third and fourth ovals. </a:t>
            </a:r>
          </a:p>
          <a:p>
            <a:endParaRPr lang="en-US" sz="1200" i="1" baseline="0" dirty="0" smtClean="0">
              <a:latin typeface="+mn-lt"/>
            </a:endParaRPr>
          </a:p>
          <a:p>
            <a:endParaRPr lang="en-US" sz="1200" i="1" baseline="0" dirty="0" smtClean="0">
              <a:latin typeface="+mn-lt"/>
            </a:endParaRPr>
          </a:p>
          <a:p>
            <a:r>
              <a:rPr lang="en-US" sz="1200" baseline="0" dirty="0" smtClean="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a:t>
            </a:r>
            <a:r>
              <a:rPr lang="en-US" sz="1200" baseline="0" dirty="0" smtClean="0">
                <a:latin typeface="+mn-lt"/>
              </a:rPr>
              <a:t> the </a:t>
            </a:r>
            <a:r>
              <a:rPr lang="en-US" sz="1200" b="1" baseline="0" dirty="0" smtClean="0">
                <a:latin typeface="+mn-lt"/>
              </a:rPr>
              <a:t>Animations</a:t>
            </a:r>
            <a:r>
              <a:rPr lang="en-US" sz="1200" b="0" baseline="0" dirty="0" smtClean="0">
                <a:latin typeface="+mn-lt"/>
              </a:rPr>
              <a:t> tab, in the </a:t>
            </a:r>
            <a:r>
              <a:rPr lang="en-US" sz="1200" b="1" baseline="0" dirty="0" smtClean="0">
                <a:latin typeface="+mn-lt"/>
              </a:rPr>
              <a:t>Animations</a:t>
            </a:r>
            <a:r>
              <a:rPr lang="en-US" sz="1200" b="0" baseline="0" dirty="0" smtClean="0">
                <a:latin typeface="+mn-lt"/>
              </a:rPr>
              <a:t> group, click </a:t>
            </a:r>
            <a:r>
              <a:rPr lang="en-US" sz="1200" b="1" baseline="0" dirty="0" smtClean="0">
                <a:latin typeface="+mn-lt"/>
              </a:rPr>
              <a:t>Custom Animation</a:t>
            </a:r>
            <a:r>
              <a:rPr lang="en-US" sz="1200" b="0" baseline="0" dirty="0" smtClean="0">
                <a:latin typeface="+mn-lt"/>
              </a:rPr>
              <a:t>.</a:t>
            </a:r>
            <a:endParaRPr lang="en-US" sz="120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 the </a:t>
            </a:r>
            <a:r>
              <a:rPr lang="en-US" sz="1200" b="1" dirty="0" smtClean="0">
                <a:latin typeface="+mn-lt"/>
              </a:rPr>
              <a:t>Home</a:t>
            </a:r>
            <a:r>
              <a:rPr lang="en-US" sz="1200" dirty="0" smtClean="0">
                <a:latin typeface="+mn-lt"/>
              </a:rPr>
              <a:t> tab, in the </a:t>
            </a:r>
            <a:r>
              <a:rPr lang="en-US" sz="1200" b="1" dirty="0" smtClean="0">
                <a:latin typeface="+mn-lt"/>
              </a:rPr>
              <a:t>Editing</a:t>
            </a:r>
            <a:r>
              <a:rPr lang="en-US" sz="1200" dirty="0" smtClean="0">
                <a:latin typeface="+mn-lt"/>
              </a:rPr>
              <a:t> group, click </a:t>
            </a:r>
            <a:r>
              <a:rPr lang="en-US" sz="1200" b="1" dirty="0" smtClean="0">
                <a:latin typeface="+mn-lt"/>
              </a:rPr>
              <a:t>Select</a:t>
            </a:r>
            <a:r>
              <a:rPr lang="en-US" sz="1200" dirty="0" smtClean="0">
                <a:latin typeface="+mn-lt"/>
              </a:rPr>
              <a:t>, and then click </a:t>
            </a:r>
            <a:r>
              <a:rPr lang="en-US" sz="1200" b="1" dirty="0" smtClean="0">
                <a:latin typeface="+mn-lt"/>
              </a:rPr>
              <a:t>Selection Pane</a:t>
            </a:r>
            <a:r>
              <a:rPr lang="en-US" sz="1200" dirty="0" smtClean="0">
                <a:latin typeface="+mn-lt"/>
              </a:rPr>
              <a:t>. </a:t>
            </a:r>
          </a:p>
          <a:p>
            <a:pPr marL="228600" indent="-228600">
              <a:buFont typeface="+mj-lt"/>
              <a:buAutoNum type="arabicPeriod"/>
            </a:pPr>
            <a:r>
              <a:rPr lang="en-US" sz="1200" b="0" baseline="0" dirty="0" smtClean="0">
                <a:latin typeface="+mn-lt"/>
              </a:rPr>
              <a:t>In the </a:t>
            </a:r>
            <a:r>
              <a:rPr lang="en-US" sz="1200" b="1" baseline="0" dirty="0" smtClean="0">
                <a:latin typeface="+mn-lt"/>
              </a:rPr>
              <a:t>Selection and Visibility</a:t>
            </a:r>
            <a:r>
              <a:rPr lang="en-US" sz="1200" b="0" baseline="0" dirty="0" smtClean="0">
                <a:latin typeface="+mn-lt"/>
              </a:rPr>
              <a:t> pane, select the rectangle </a:t>
            </a:r>
            <a:r>
              <a:rPr lang="en-US" sz="1200" b="0" i="0" baseline="0" dirty="0" smtClean="0">
                <a:latin typeface="+mn-lt"/>
              </a:rPr>
              <a:t>group. </a:t>
            </a:r>
            <a:r>
              <a:rPr lang="en-US" sz="1200" b="0" baseline="0" dirty="0" smtClean="0">
                <a:latin typeface="+mn-lt"/>
              </a:rPr>
              <a:t>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lvl="1" indent="-228600">
              <a:buFont typeface="+mj-lt"/>
              <a:buAutoNum type="arabicPeriod"/>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Spin</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animation effect (spin effect for the rectangle group). U</a:t>
            </a:r>
            <a:r>
              <a:rPr lang="en-US" sz="1200" baseline="0" dirty="0" smtClean="0">
                <a:latin typeface="+mn-lt"/>
              </a:rPr>
              <a:t>nder </a:t>
            </a:r>
            <a:r>
              <a:rPr lang="en-US" sz="1200" b="1" dirty="0" smtClean="0">
                <a:latin typeface="+mn-lt"/>
              </a:rPr>
              <a:t>Modify:</a:t>
            </a:r>
            <a:r>
              <a:rPr lang="en-US" sz="1200" b="1" baseline="0" dirty="0" smtClean="0">
                <a:latin typeface="+mn-lt"/>
              </a:rPr>
              <a:t> Spin</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 </a:t>
            </a:r>
          </a:p>
          <a:p>
            <a:pPr marL="1143000" lvl="2" indent="-228600">
              <a:buFont typeface="Arial" pitchFamily="34" charset="0"/>
              <a:buChar char="•"/>
            </a:pPr>
            <a:r>
              <a:rPr lang="en-US" sz="1200" b="0" dirty="0" smtClean="0">
                <a:latin typeface="+mn-lt"/>
              </a:rPr>
              <a:t>In the </a:t>
            </a:r>
            <a:r>
              <a:rPr lang="en-US" sz="1200" b="1" dirty="0" smtClean="0">
                <a:latin typeface="+mn-lt"/>
              </a:rPr>
              <a:t>Amount </a:t>
            </a:r>
            <a:r>
              <a:rPr lang="en-US" sz="1200" b="0" dirty="0" smtClean="0">
                <a:latin typeface="+mn-lt"/>
              </a:rPr>
              <a:t>list,</a:t>
            </a:r>
            <a:r>
              <a:rPr lang="en-US" sz="1200" b="0" baseline="0" dirty="0" smtClean="0">
                <a:latin typeface="+mn-lt"/>
              </a:rPr>
              <a:t> in the </a:t>
            </a:r>
            <a:r>
              <a:rPr lang="en-US" sz="1200" b="1" baseline="0" dirty="0" smtClean="0">
                <a:latin typeface="+mn-lt"/>
              </a:rPr>
              <a:t>Custom</a:t>
            </a:r>
            <a:r>
              <a:rPr lang="en-US" sz="1200" b="0" baseline="0" dirty="0" smtClean="0">
                <a:latin typeface="+mn-lt"/>
              </a:rPr>
              <a:t> box, enter </a:t>
            </a:r>
            <a:r>
              <a:rPr lang="en-US" sz="1200" b="1" baseline="0" dirty="0" smtClean="0">
                <a:latin typeface="+mn-lt"/>
              </a:rPr>
              <a:t>123</a:t>
            </a:r>
            <a:r>
              <a:rPr lang="en-US" sz="1200" b="1" baseline="0" dirty="0" smtClean="0">
                <a:latin typeface="+mn-lt"/>
                <a:ea typeface="Verdana"/>
                <a:cs typeface="Verdana"/>
              </a:rPr>
              <a:t>°</a:t>
            </a:r>
            <a:r>
              <a:rPr lang="en-US" sz="1200" b="0" baseline="0" dirty="0" smtClean="0">
                <a:latin typeface="+mn-lt"/>
                <a:ea typeface="Verdana"/>
                <a:cs typeface="Verdana"/>
              </a:rPr>
              <a:t>,</a:t>
            </a:r>
            <a:r>
              <a:rPr lang="en-US" sz="1200" b="1" baseline="0" dirty="0" smtClean="0">
                <a:latin typeface="+mn-lt"/>
                <a:ea typeface="Verdana"/>
                <a:cs typeface="Verdana"/>
              </a:rPr>
              <a:t> </a:t>
            </a:r>
            <a:r>
              <a:rPr lang="en-US" sz="1200" b="0" baseline="0" dirty="0" smtClean="0">
                <a:latin typeface="+mn-lt"/>
              </a:rPr>
              <a:t>and then press ENTER. </a:t>
            </a:r>
            <a:r>
              <a:rPr lang="en-US" sz="1200" b="0" baseline="0" dirty="0" smtClean="0">
                <a:latin typeface="+mn-lt"/>
                <a:ea typeface="+mn-ea"/>
                <a:cs typeface="+mn-cs"/>
              </a:rPr>
              <a:t>Also in the </a:t>
            </a:r>
            <a:r>
              <a:rPr lang="en-US" sz="1200" b="1" baseline="0" dirty="0" smtClean="0">
                <a:latin typeface="+mn-lt"/>
                <a:ea typeface="+mn-ea"/>
                <a:cs typeface="+mn-cs"/>
              </a:rPr>
              <a:t>Amount</a:t>
            </a:r>
            <a:r>
              <a:rPr lang="en-US" sz="1200" b="0" baseline="0" dirty="0" smtClean="0">
                <a:latin typeface="+mn-lt"/>
                <a:ea typeface="+mn-ea"/>
                <a:cs typeface="+mn-cs"/>
              </a:rPr>
              <a:t> list, click</a:t>
            </a:r>
            <a:r>
              <a:rPr lang="en-US" sz="1200" b="0" baseline="0" dirty="0" smtClean="0">
                <a:latin typeface="+mn-lt"/>
              </a:rPr>
              <a:t> </a:t>
            </a:r>
            <a:r>
              <a:rPr lang="en-US" sz="1200" b="1" baseline="0" dirty="0" smtClean="0">
                <a:latin typeface="+mn-lt"/>
              </a:rPr>
              <a:t>Counterclockwise</a:t>
            </a:r>
            <a:r>
              <a:rPr lang="en-US" sz="1200" b="0" baseline="0" dirty="0" smtClean="0">
                <a:latin typeface="+mn-lt"/>
              </a:rPr>
              <a:t>.</a:t>
            </a:r>
          </a:p>
          <a:p>
            <a:pPr marL="1143000" lvl="2" indent="-228600">
              <a:buFont typeface="Arial" pitchFamily="34" charset="0"/>
              <a:buChar char="•"/>
            </a:pPr>
            <a:r>
              <a:rPr lang="en-US" sz="1200" b="0" baseline="0" dirty="0" smtClean="0">
                <a:latin typeface="+mn-lt"/>
              </a:rPr>
              <a:t>I</a:t>
            </a:r>
            <a:r>
              <a:rPr lang="en-US" sz="1200" dirty="0" smtClean="0">
                <a:latin typeface="+mn-lt"/>
              </a:rPr>
              <a:t>n the </a:t>
            </a:r>
            <a:r>
              <a:rPr lang="en-US" sz="1200" b="1" dirty="0" smtClean="0">
                <a:latin typeface="+mn-lt"/>
              </a:rPr>
              <a:t>Speed</a:t>
            </a:r>
            <a:r>
              <a:rPr lang="en-US" sz="1200" dirty="0" smtClean="0">
                <a:latin typeface="+mn-lt"/>
              </a:rPr>
              <a:t> </a:t>
            </a:r>
            <a:r>
              <a:rPr lang="en-US" sz="1200" baseline="0" dirty="0" smtClean="0">
                <a:latin typeface="+mn-lt"/>
              </a:rPr>
              <a:t>list</a:t>
            </a:r>
            <a:r>
              <a:rPr lang="en-US" sz="1200" dirty="0" smtClean="0">
                <a:latin typeface="+mn-lt"/>
              </a:rPr>
              <a:t>, select </a:t>
            </a:r>
            <a:r>
              <a:rPr lang="en-US" sz="1200" b="1" dirty="0" smtClean="0">
                <a:latin typeface="+mn-lt"/>
              </a:rPr>
              <a:t>Fast</a:t>
            </a:r>
            <a:r>
              <a:rPr lang="en-US" sz="1200" dirty="0" smtClean="0">
                <a:latin typeface="+mn-lt"/>
              </a:rPr>
              <a:t>. </a:t>
            </a:r>
          </a:p>
          <a:p>
            <a:pPr marL="228600" indent="-228600">
              <a:buFont typeface="+mj-lt"/>
              <a:buAutoNum type="arabicPeriod"/>
            </a:pPr>
            <a:r>
              <a:rPr lang="en-US" sz="1200" b="0" baseline="0" dirty="0" smtClean="0">
                <a:latin typeface="+mn-lt"/>
              </a:rPr>
              <a:t>On the slide, select the first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second animation effect (change fill color effect for the first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first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a:t>
            </a:r>
            <a:r>
              <a:rPr lang="en-US" sz="1200" b="0" baseline="0" dirty="0" smtClean="0">
                <a:latin typeface="+mn-lt"/>
              </a:rPr>
              <a:t>,</a:t>
            </a:r>
            <a:r>
              <a:rPr lang="en-US" sz="1200" b="1" baseline="0" dirty="0" smtClean="0">
                <a:latin typeface="+mn-lt"/>
              </a:rPr>
              <a:t>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third animation effect (fade effect for the first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In the </a:t>
            </a:r>
            <a:r>
              <a:rPr lang="en-US" sz="1200" b="1" baseline="0" dirty="0" smtClean="0">
                <a:latin typeface="+mn-lt"/>
              </a:rPr>
              <a:t>Selection and Visibility </a:t>
            </a:r>
            <a:r>
              <a:rPr lang="en-US" sz="1200" b="0" baseline="0" dirty="0" smtClean="0">
                <a:latin typeface="+mn-lt"/>
              </a:rPr>
              <a:t>pane, select the rectangle </a:t>
            </a:r>
            <a:r>
              <a:rPr lang="en-US" sz="1200" b="0" i="0" baseline="0" dirty="0" smtClean="0">
                <a:latin typeface="+mn-lt"/>
              </a:rPr>
              <a:t>group. </a:t>
            </a:r>
            <a:r>
              <a:rPr lang="en-US" sz="1200" b="0" baseline="0" dirty="0" smtClean="0">
                <a:latin typeface="+mn-lt"/>
              </a:rPr>
              <a:t>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lvl="1" indent="-228600">
              <a:buFont typeface="+mj-lt"/>
              <a:buAutoNum type="arabicPeriod"/>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Spin</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fourth animation effect (spin effect for the rectangle group). U</a:t>
            </a:r>
            <a:r>
              <a:rPr lang="en-US" sz="1200" baseline="0" dirty="0" smtClean="0">
                <a:latin typeface="+mn-lt"/>
              </a:rPr>
              <a:t>nder </a:t>
            </a:r>
            <a:r>
              <a:rPr lang="en-US" sz="1200" b="1" dirty="0" smtClean="0">
                <a:latin typeface="+mn-lt"/>
              </a:rPr>
              <a:t>Modify:</a:t>
            </a:r>
            <a:r>
              <a:rPr lang="en-US" sz="1200" b="1" baseline="0" dirty="0" smtClean="0">
                <a:latin typeface="+mn-lt"/>
              </a:rPr>
              <a:t> Spin</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On Click</a:t>
            </a:r>
            <a:r>
              <a:rPr lang="en-US" sz="1200" b="0" dirty="0" smtClean="0">
                <a:latin typeface="+mn-lt"/>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Amount </a:t>
            </a:r>
            <a:r>
              <a:rPr lang="en-US" sz="1200" b="0" dirty="0" smtClean="0">
                <a:latin typeface="+mn-lt"/>
              </a:rPr>
              <a:t>list,</a:t>
            </a:r>
            <a:r>
              <a:rPr lang="en-US" sz="1200" b="0" baseline="0" dirty="0" smtClean="0">
                <a:latin typeface="+mn-lt"/>
              </a:rPr>
              <a:t> in the </a:t>
            </a:r>
            <a:r>
              <a:rPr lang="en-US" sz="1200" b="1" baseline="0" dirty="0" smtClean="0">
                <a:latin typeface="+mn-lt"/>
              </a:rPr>
              <a:t>Custom</a:t>
            </a:r>
            <a:r>
              <a:rPr lang="en-US" sz="1200" b="0" baseline="0" dirty="0" smtClean="0">
                <a:latin typeface="+mn-lt"/>
              </a:rPr>
              <a:t> box, enter </a:t>
            </a:r>
            <a:r>
              <a:rPr lang="en-US" sz="1200" b="1" baseline="0" dirty="0" smtClean="0">
                <a:latin typeface="+mn-lt"/>
              </a:rPr>
              <a:t>22</a:t>
            </a:r>
            <a:r>
              <a:rPr lang="en-US" sz="1200" b="1" baseline="0" dirty="0" smtClean="0">
                <a:latin typeface="+mn-lt"/>
                <a:ea typeface="Verdana"/>
                <a:cs typeface="Verdana"/>
              </a:rPr>
              <a:t>°</a:t>
            </a:r>
            <a:r>
              <a:rPr lang="en-US" sz="1200" b="0" baseline="0" dirty="0" smtClean="0">
                <a:latin typeface="+mn-lt"/>
              </a:rPr>
              <a:t>, and then press ENTER.</a:t>
            </a:r>
            <a:r>
              <a:rPr lang="en-US" sz="1200" dirty="0" smtClean="0">
                <a:latin typeface="+mn-lt"/>
              </a:rPr>
              <a:t> </a:t>
            </a:r>
            <a:r>
              <a:rPr lang="en-US" sz="1200" b="0" baseline="0" dirty="0" smtClean="0">
                <a:latin typeface="+mn-lt"/>
              </a:rPr>
              <a:t> Also in the </a:t>
            </a:r>
            <a:r>
              <a:rPr lang="en-US" sz="1200" b="1" baseline="0" dirty="0" smtClean="0">
                <a:latin typeface="+mn-lt"/>
              </a:rPr>
              <a:t>Amount</a:t>
            </a:r>
            <a:r>
              <a:rPr lang="en-US" sz="1200" b="0" baseline="0" dirty="0" smtClean="0">
                <a:latin typeface="+mn-lt"/>
              </a:rPr>
              <a:t> list, click </a:t>
            </a:r>
            <a:r>
              <a:rPr lang="en-US" sz="1200" b="1" baseline="0" dirty="0" smtClean="0">
                <a:latin typeface="+mn-lt"/>
              </a:rPr>
              <a:t>Clockwise</a:t>
            </a:r>
            <a:r>
              <a:rPr lang="en-US" sz="1200" b="0" baseline="0" dirty="0" smtClean="0">
                <a:latin typeface="+mn-lt"/>
              </a:rPr>
              <a:t>.</a:t>
            </a:r>
            <a:r>
              <a:rPr lang="en-US" sz="1200" dirty="0" smtClean="0">
                <a:latin typeface="+mn-lt"/>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Speed</a:t>
            </a:r>
            <a:r>
              <a:rPr lang="en-US" sz="1200" b="0" i="0" baseline="0" dirty="0" smtClean="0">
                <a:latin typeface="+mn-lt"/>
              </a:rPr>
              <a:t> list, select </a:t>
            </a:r>
            <a:r>
              <a:rPr lang="en-US" sz="1200" b="1" i="0" baseline="0" dirty="0" smtClean="0">
                <a:latin typeface="+mn-lt"/>
              </a:rPr>
              <a:t>Very Fast</a:t>
            </a:r>
            <a:r>
              <a:rPr lang="en-US" sz="1200" b="0" i="0" baseline="0" dirty="0" smtClean="0">
                <a:latin typeface="+mn-lt"/>
              </a:rPr>
              <a:t>.</a:t>
            </a:r>
          </a:p>
          <a:p>
            <a:pPr marL="228600" indent="-228600">
              <a:buFont typeface="+mj-lt"/>
              <a:buAutoNum type="arabicPeriod"/>
            </a:pPr>
            <a:r>
              <a:rPr lang="en-US" sz="1200" b="0" baseline="0" dirty="0" smtClean="0">
                <a:latin typeface="+mn-lt"/>
              </a:rPr>
              <a:t>On the slide, select the second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fifth animation effect (change fill color effect for the second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second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sixth animation effect (fade effect for the second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indent="-228600">
              <a:buFont typeface="+mj-lt"/>
              <a:buAutoNum type="arabicPeriod"/>
            </a:pPr>
            <a:r>
              <a:rPr lang="en-US" sz="1200" b="0" baseline="0" dirty="0" smtClean="0">
                <a:latin typeface="+mn-lt"/>
              </a:rPr>
              <a:t>On the slide, select the third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seventh animation effect (change fill color effect for the third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third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eighth animation effect (fade effect for the third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indent="-228600">
              <a:buFont typeface="+mj-lt"/>
              <a:buAutoNum type="arabicPeriod"/>
            </a:pPr>
            <a:r>
              <a:rPr lang="en-US" sz="1200" b="0" baseline="0" dirty="0" smtClean="0">
                <a:latin typeface="+mn-lt"/>
              </a:rPr>
              <a:t>On the slide, select the fourth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ninth animation effect (change fill color effect for the fourth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fourth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a:t>
            </a:r>
            <a:r>
              <a:rPr lang="en-US" sz="1200" b="0" baseline="0" dirty="0" smtClean="0">
                <a:latin typeface="+mn-lt"/>
              </a:rPr>
              <a:t>,</a:t>
            </a:r>
            <a:r>
              <a:rPr lang="en-US" sz="1200" b="1" baseline="0" dirty="0" smtClean="0">
                <a:latin typeface="+mn-lt"/>
              </a:rPr>
              <a:t>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10</a:t>
            </a:r>
            <a:r>
              <a:rPr lang="en-US" sz="1200" b="0" baseline="30000" dirty="0" smtClean="0">
                <a:latin typeface="+mn-lt"/>
              </a:rPr>
              <a:t>th</a:t>
            </a:r>
            <a:r>
              <a:rPr lang="en-US" sz="1200" b="0" baseline="0" dirty="0" smtClean="0">
                <a:latin typeface="+mn-lt"/>
              </a:rPr>
              <a:t> animation effect (fade effect for the fourth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latin typeface="+mn-lt"/>
            </a:endParaRPr>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58469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1389E82-CF19-4E52-ABA2-05312800A7B4}" type="datetimeFigureOut">
              <a:rPr lang="fa-IR" smtClean="0">
                <a:solidFill>
                  <a:prstClr val="black">
                    <a:tint val="75000"/>
                  </a:prstClr>
                </a:solidFill>
              </a:rPr>
              <a:pPr/>
              <a:t>10/06/1445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2845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1389E82-CF19-4E52-ABA2-05312800A7B4}" type="datetimeFigureOut">
              <a:rPr lang="fa-IR" smtClean="0">
                <a:solidFill>
                  <a:prstClr val="black">
                    <a:tint val="75000"/>
                  </a:prstClr>
                </a:solidFill>
              </a:rPr>
              <a:pPr/>
              <a:t>10/06/1445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8932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1389E82-CF19-4E52-ABA2-05312800A7B4}" type="datetimeFigureOut">
              <a:rPr lang="fa-IR" smtClean="0">
                <a:solidFill>
                  <a:prstClr val="black">
                    <a:tint val="75000"/>
                  </a:prstClr>
                </a:solidFill>
              </a:rPr>
              <a:pPr/>
              <a:t>10/06/1445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45935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3" y="228606"/>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41" y="5354644"/>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0EAB73CE-10E4-4D0F-8F1A-B32B70A309D7}" type="datetimeFigureOut">
              <a:rPr lang="fa-IR">
                <a:solidFill>
                  <a:srgbClr val="073E87"/>
                </a:solidFill>
              </a:rPr>
              <a:pPr>
                <a:defRPr/>
              </a:pPr>
              <a:t>10/06/1445</a:t>
            </a:fld>
            <a:endParaRPr lang="fa-IR">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8577EA36-2E8C-40A8-BAAC-9EC9BD09EE53}"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454407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34911CBB-80D5-4338-B421-3C5875905F51}" type="datetimeFigureOut">
              <a:rPr lang="fa-IR">
                <a:solidFill>
                  <a:srgbClr val="073E87"/>
                </a:solidFill>
              </a:rPr>
              <a:pPr>
                <a:defRPr/>
              </a:pPr>
              <a:t>10/06/1445</a:t>
            </a:fld>
            <a:endParaRPr lang="fa-IR">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D5426C3A-6298-4A65-8486-53BE0099C0B9}"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2552321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3"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91" y="4203706"/>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8" name="Freeform 26"/>
          <p:cNvSpPr>
            <a:spLocks/>
          </p:cNvSpPr>
          <p:nvPr/>
        </p:nvSpPr>
        <p:spPr bwMode="hidden">
          <a:xfrm>
            <a:off x="5610228" y="4073531"/>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9" name="Freeform 10"/>
          <p:cNvSpPr>
            <a:spLocks/>
          </p:cNvSpPr>
          <p:nvPr/>
        </p:nvSpPr>
        <p:spPr bwMode="hidden">
          <a:xfrm>
            <a:off x="211141" y="4059244"/>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B3C8FA84-0FC0-4D82-AA84-4B43A2E0B9DA}" type="datetimeFigureOut">
              <a:rPr lang="fa-IR">
                <a:solidFill>
                  <a:srgbClr val="073E87"/>
                </a:solidFill>
              </a:rPr>
              <a:pPr>
                <a:defRPr/>
              </a:pPr>
              <a:t>10/06/1445</a:t>
            </a:fld>
            <a:endParaRPr lang="fa-IR">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CE8AFD5B-42C2-4C09-AE61-4849788746F5}"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3048517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F938DA6C-5772-424B-AE53-D5C1CA52ADD5}" type="datetimeFigureOut">
              <a:rPr lang="fa-IR">
                <a:solidFill>
                  <a:srgbClr val="073E87"/>
                </a:solidFill>
              </a:rPr>
              <a:pPr>
                <a:defRPr/>
              </a:pPr>
              <a:t>10/06/1445</a:t>
            </a:fld>
            <a:endParaRPr lang="fa-IR">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fa-IR">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128026EC-B787-4E09-9F2A-7443C118FB9C}"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2830589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5" y="3429006"/>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6"/>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F8AD731-5B1E-47DB-BDEE-DD91B425B1A1}" type="datetimeFigureOut">
              <a:rPr lang="fa-IR">
                <a:solidFill>
                  <a:srgbClr val="073E87"/>
                </a:solidFill>
              </a:rPr>
              <a:pPr>
                <a:defRPr/>
              </a:pPr>
              <a:t>10/06/1445</a:t>
            </a:fld>
            <a:endParaRPr lang="fa-IR">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AAE64E4A-5D0A-4874-951F-09FE6501287D}"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2012730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B78C7B-97DA-46E6-887C-4A84AEEE5652}" type="datetimeFigureOut">
              <a:rPr lang="fa-IR">
                <a:solidFill>
                  <a:srgbClr val="073E87"/>
                </a:solidFill>
              </a:rPr>
              <a:pPr>
                <a:defRPr/>
              </a:pPr>
              <a:t>10/06/1445</a:t>
            </a:fld>
            <a:endParaRPr lang="fa-IR">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B2ECB79C-8637-4800-9B19-369D27632F87}"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2011230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3" y="228603"/>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15"/>
          <p:cNvGrpSpPr>
            <a:grpSpLocks noChangeAspect="1"/>
          </p:cNvGrpSpPr>
          <p:nvPr/>
        </p:nvGrpSpPr>
        <p:grpSpPr bwMode="auto">
          <a:xfrm>
            <a:off x="211141" y="714381"/>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5"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6"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7"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8" name="Freeform 25"/>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9" name="Date Placeholder 1"/>
          <p:cNvSpPr>
            <a:spLocks noGrp="1"/>
          </p:cNvSpPr>
          <p:nvPr>
            <p:ph type="dt" sz="half" idx="10"/>
          </p:nvPr>
        </p:nvSpPr>
        <p:spPr/>
        <p:txBody>
          <a:bodyPr/>
          <a:lstStyle>
            <a:lvl1pPr>
              <a:defRPr/>
            </a:lvl1pPr>
          </a:lstStyle>
          <a:p>
            <a:pPr>
              <a:defRPr/>
            </a:pPr>
            <a:fld id="{CCBFE946-F935-4389-80C8-A596C597989D}" type="datetimeFigureOut">
              <a:rPr lang="fa-IR">
                <a:solidFill>
                  <a:srgbClr val="073E87"/>
                </a:solidFill>
              </a:rPr>
              <a:pPr>
                <a:defRPr/>
              </a:pPr>
              <a:t>10/06/1445</a:t>
            </a:fld>
            <a:endParaRPr lang="fa-IR">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F44BCFAD-C9A9-4678-A138-BCE72BAC5B32}"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3237881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3" y="228603"/>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41" y="714381"/>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11"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4" name="Text Placeholder 3"/>
          <p:cNvSpPr>
            <a:spLocks noGrp="1"/>
          </p:cNvSpPr>
          <p:nvPr>
            <p:ph type="body" sz="half" idx="2"/>
          </p:nvPr>
        </p:nvSpPr>
        <p:spPr>
          <a:xfrm>
            <a:off x="914400" y="3581406"/>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3B4B63FB-B67F-4AE7-94AB-C631F270C618}" type="datetimeFigureOut">
              <a:rPr lang="fa-IR">
                <a:solidFill>
                  <a:srgbClr val="073E87"/>
                </a:solidFill>
              </a:rPr>
              <a:pPr>
                <a:defRPr/>
              </a:pPr>
              <a:t>10/06/1445</a:t>
            </a:fld>
            <a:endParaRPr lang="fa-IR">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61E03660-7F89-4E90-88DD-816FBE02F403}"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333974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1389E82-CF19-4E52-ABA2-05312800A7B4}" type="datetimeFigureOut">
              <a:rPr lang="fa-IR" smtClean="0">
                <a:solidFill>
                  <a:prstClr val="black">
                    <a:tint val="75000"/>
                  </a:prstClr>
                </a:solidFill>
              </a:rPr>
              <a:pPr/>
              <a:t>10/06/1445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8806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3" y="228606"/>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15"/>
          <p:cNvGrpSpPr>
            <a:grpSpLocks noChangeAspect="1"/>
          </p:cNvGrpSpPr>
          <p:nvPr/>
        </p:nvGrpSpPr>
        <p:grpSpPr bwMode="auto">
          <a:xfrm>
            <a:off x="211141" y="5354644"/>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2" name="Title 1"/>
          <p:cNvSpPr>
            <a:spLocks noGrp="1"/>
          </p:cNvSpPr>
          <p:nvPr>
            <p:ph type="title"/>
          </p:nvPr>
        </p:nvSpPr>
        <p:spPr>
          <a:xfrm>
            <a:off x="4874158"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6"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2C82B04A-185F-4933-BEB5-FB8E00AD2F55}" type="datetimeFigureOut">
              <a:rPr lang="fa-IR">
                <a:solidFill>
                  <a:srgbClr val="073E87"/>
                </a:solidFill>
              </a:rPr>
              <a:pPr>
                <a:defRPr/>
              </a:pPr>
              <a:t>10/06/1445</a:t>
            </a:fld>
            <a:endParaRPr lang="fa-IR">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83F7B881-FB93-45A3-B609-E9B58BC2E740}"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199819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8C37B7-17C1-4537-8F2C-6E70A593AB23}" type="datetimeFigureOut">
              <a:rPr lang="fa-IR">
                <a:solidFill>
                  <a:srgbClr val="073E87"/>
                </a:solidFill>
              </a:rPr>
              <a:pPr>
                <a:defRPr/>
              </a:pPr>
              <a:t>10/06/1445</a:t>
            </a:fld>
            <a:endParaRPr lang="fa-IR">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58584E15-9813-4996-8504-BC205760E6B2}"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1014277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3" y="228603"/>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5"/>
          <p:cNvGrpSpPr>
            <a:grpSpLocks noChangeAspect="1"/>
          </p:cNvGrpSpPr>
          <p:nvPr/>
        </p:nvGrpSpPr>
        <p:grpSpPr bwMode="auto">
          <a:xfrm>
            <a:off x="211141" y="714381"/>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10"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2" name="Vertical Title 1"/>
          <p:cNvSpPr>
            <a:spLocks noGrp="1"/>
          </p:cNvSpPr>
          <p:nvPr>
            <p:ph type="title" orient="vert"/>
          </p:nvPr>
        </p:nvSpPr>
        <p:spPr>
          <a:xfrm>
            <a:off x="6629400" y="1447803"/>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3A89DA5B-6062-4834-9D95-FA263CDA6D6A}" type="datetimeFigureOut">
              <a:rPr lang="fa-IR">
                <a:solidFill>
                  <a:srgbClr val="073E87"/>
                </a:solidFill>
              </a:rPr>
              <a:pPr>
                <a:defRPr/>
              </a:pPr>
              <a:t>10/06/1445</a:t>
            </a:fld>
            <a:endParaRPr lang="fa-IR">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fa-IR">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A3F10594-3CAE-4EED-A321-F431AD3AAA73}" type="slidenum">
              <a:rPr lang="fa-IR">
                <a:solidFill>
                  <a:srgbClr val="073E87"/>
                </a:solidFill>
              </a:rPr>
              <a:pPr>
                <a:defRPr/>
              </a:pPr>
              <a:t>‹#›</a:t>
            </a:fld>
            <a:endParaRPr lang="fa-IR">
              <a:solidFill>
                <a:srgbClr val="073E87"/>
              </a:solidFill>
            </a:endParaRPr>
          </a:p>
        </p:txBody>
      </p:sp>
    </p:spTree>
    <p:extLst>
      <p:ext uri="{BB962C8B-B14F-4D97-AF65-F5344CB8AC3E}">
        <p14:creationId xmlns:p14="http://schemas.microsoft.com/office/powerpoint/2010/main" val="1861081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688448A-0698-49C9-8DA9-D51F6325CC7D}" type="datetimeFigureOut">
              <a:rPr lang="fa-IR" smtClean="0">
                <a:solidFill>
                  <a:prstClr val="black">
                    <a:tint val="75000"/>
                  </a:prstClr>
                </a:solidFill>
              </a:rPr>
              <a:pPr/>
              <a:t>10/06/1445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50736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688448A-0698-49C9-8DA9-D51F6325CC7D}" type="datetimeFigureOut">
              <a:rPr lang="fa-IR" smtClean="0">
                <a:solidFill>
                  <a:prstClr val="black">
                    <a:tint val="75000"/>
                  </a:prstClr>
                </a:solidFill>
              </a:rPr>
              <a:pPr/>
              <a:t>10/06/1445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189673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88448A-0698-49C9-8DA9-D51F6325CC7D}" type="datetimeFigureOut">
              <a:rPr lang="fa-IR" smtClean="0">
                <a:solidFill>
                  <a:prstClr val="black">
                    <a:tint val="75000"/>
                  </a:prstClr>
                </a:solidFill>
              </a:rPr>
              <a:pPr/>
              <a:t>10/06/1445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026143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688448A-0698-49C9-8DA9-D51F6325CC7D}" type="datetimeFigureOut">
              <a:rPr lang="fa-IR" smtClean="0">
                <a:solidFill>
                  <a:prstClr val="black">
                    <a:tint val="75000"/>
                  </a:prstClr>
                </a:solidFill>
              </a:rPr>
              <a:pPr/>
              <a:t>10/06/1445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12955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688448A-0698-49C9-8DA9-D51F6325CC7D}" type="datetimeFigureOut">
              <a:rPr lang="fa-IR" smtClean="0">
                <a:solidFill>
                  <a:prstClr val="black">
                    <a:tint val="75000"/>
                  </a:prstClr>
                </a:solidFill>
              </a:rPr>
              <a:pPr/>
              <a:t>10/06/1445</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62629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688448A-0698-49C9-8DA9-D51F6325CC7D}" type="datetimeFigureOut">
              <a:rPr lang="fa-IR" smtClean="0">
                <a:solidFill>
                  <a:prstClr val="black">
                    <a:tint val="75000"/>
                  </a:prstClr>
                </a:solidFill>
              </a:rPr>
              <a:pPr/>
              <a:t>10/06/1445</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359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8448A-0698-49C9-8DA9-D51F6325CC7D}" type="datetimeFigureOut">
              <a:rPr lang="fa-IR" smtClean="0">
                <a:solidFill>
                  <a:prstClr val="black">
                    <a:tint val="75000"/>
                  </a:prstClr>
                </a:solidFill>
              </a:rPr>
              <a:pPr/>
              <a:t>10/06/1445</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2759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89E82-CF19-4E52-ABA2-05312800A7B4}" type="datetimeFigureOut">
              <a:rPr lang="fa-IR" smtClean="0">
                <a:solidFill>
                  <a:prstClr val="black">
                    <a:tint val="75000"/>
                  </a:prstClr>
                </a:solidFill>
              </a:rPr>
              <a:pPr/>
              <a:t>10/06/1445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11213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8448A-0698-49C9-8DA9-D51F6325CC7D}" type="datetimeFigureOut">
              <a:rPr lang="fa-IR" smtClean="0">
                <a:solidFill>
                  <a:prstClr val="black">
                    <a:tint val="75000"/>
                  </a:prstClr>
                </a:solidFill>
              </a:rPr>
              <a:pPr/>
              <a:t>10/06/1445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317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8448A-0698-49C9-8DA9-D51F6325CC7D}" type="datetimeFigureOut">
              <a:rPr lang="fa-IR" smtClean="0">
                <a:solidFill>
                  <a:prstClr val="black">
                    <a:tint val="75000"/>
                  </a:prstClr>
                </a:solidFill>
              </a:rPr>
              <a:pPr/>
              <a:t>10/06/1445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86965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688448A-0698-49C9-8DA9-D51F6325CC7D}" type="datetimeFigureOut">
              <a:rPr lang="fa-IR" smtClean="0">
                <a:solidFill>
                  <a:prstClr val="black">
                    <a:tint val="75000"/>
                  </a:prstClr>
                </a:solidFill>
              </a:rPr>
              <a:pPr/>
              <a:t>10/06/1445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633972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688448A-0698-49C9-8DA9-D51F6325CC7D}" type="datetimeFigureOut">
              <a:rPr lang="fa-IR" smtClean="0">
                <a:solidFill>
                  <a:prstClr val="black">
                    <a:tint val="75000"/>
                  </a:prstClr>
                </a:solidFill>
              </a:rPr>
              <a:pPr/>
              <a:t>10/06/1445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6694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1389E82-CF19-4E52-ABA2-05312800A7B4}" type="datetimeFigureOut">
              <a:rPr lang="fa-IR" smtClean="0">
                <a:solidFill>
                  <a:prstClr val="black">
                    <a:tint val="75000"/>
                  </a:prstClr>
                </a:solidFill>
              </a:rPr>
              <a:pPr/>
              <a:t>10/06/1445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8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1389E82-CF19-4E52-ABA2-05312800A7B4}" type="datetimeFigureOut">
              <a:rPr lang="fa-IR" smtClean="0">
                <a:solidFill>
                  <a:prstClr val="black">
                    <a:tint val="75000"/>
                  </a:prstClr>
                </a:solidFill>
              </a:rPr>
              <a:pPr/>
              <a:t>10/06/1445</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06279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1389E82-CF19-4E52-ABA2-05312800A7B4}" type="datetimeFigureOut">
              <a:rPr lang="fa-IR" smtClean="0">
                <a:solidFill>
                  <a:prstClr val="black">
                    <a:tint val="75000"/>
                  </a:prstClr>
                </a:solidFill>
              </a:rPr>
              <a:pPr/>
              <a:t>10/06/1445</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3614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89E82-CF19-4E52-ABA2-05312800A7B4}" type="datetimeFigureOut">
              <a:rPr lang="fa-IR" smtClean="0">
                <a:solidFill>
                  <a:prstClr val="black">
                    <a:tint val="75000"/>
                  </a:prstClr>
                </a:solidFill>
              </a:rPr>
              <a:pPr/>
              <a:t>10/06/1445</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1440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89E82-CF19-4E52-ABA2-05312800A7B4}" type="datetimeFigureOut">
              <a:rPr lang="fa-IR" smtClean="0">
                <a:solidFill>
                  <a:prstClr val="black">
                    <a:tint val="75000"/>
                  </a:prstClr>
                </a:solidFill>
              </a:rPr>
              <a:pPr/>
              <a:t>10/06/1445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3483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89E82-CF19-4E52-ABA2-05312800A7B4}" type="datetimeFigureOut">
              <a:rPr lang="fa-IR" smtClean="0">
                <a:solidFill>
                  <a:prstClr val="black">
                    <a:tint val="75000"/>
                  </a:prstClr>
                </a:solidFill>
              </a:rPr>
              <a:pPr/>
              <a:t>10/06/1445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4073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1389E82-CF19-4E52-ABA2-05312800A7B4}" type="datetimeFigureOut">
              <a:rPr lang="fa-IR" smtClean="0">
                <a:solidFill>
                  <a:prstClr val="black">
                    <a:tint val="75000"/>
                  </a:prstClr>
                </a:solidFill>
              </a:rPr>
              <a:pPr/>
              <a:t>10/06/1445</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3C664B6-6295-49C9-AE15-EADF3C42209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59258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3" y="228606"/>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41" y="1679581"/>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1034"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sp>
          <p:nvSpPr>
            <p:cNvPr id="1035"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p:nvSpPr>
            <p:cNvPr id="1036"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a:solidFill>
                  <a:prstClr val="black"/>
                </a:solidFill>
              </a:endParaRPr>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a:solidFill>
                  <a:prstClr val="black"/>
                </a:solidFill>
              </a:endParaRPr>
            </a:p>
          </p:txBody>
        </p:sp>
      </p:grpSp>
      <p:sp>
        <p:nvSpPr>
          <p:cNvPr id="1028" name="Title Placeholder 1"/>
          <p:cNvSpPr>
            <a:spLocks noGrp="1"/>
          </p:cNvSpPr>
          <p:nvPr>
            <p:ph type="title"/>
          </p:nvPr>
        </p:nvSpPr>
        <p:spPr bwMode="auto">
          <a:xfrm>
            <a:off x="457200" y="338143"/>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41" y="6249994"/>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cs typeface="+mn-cs"/>
              </a:defRPr>
            </a:lvl1pPr>
          </a:lstStyle>
          <a:p>
            <a:pPr>
              <a:defRPr/>
            </a:pPr>
            <a:fld id="{B1D2322D-6AED-4519-B767-04F613AC46AD}" type="datetimeFigureOut">
              <a:rPr lang="fa-IR">
                <a:solidFill>
                  <a:srgbClr val="073E87"/>
                </a:solidFill>
              </a:rPr>
              <a:pPr>
                <a:defRPr/>
              </a:pPr>
              <a:t>10/06/1445</a:t>
            </a:fld>
            <a:endParaRPr lang="fa-IR">
              <a:solidFill>
                <a:srgbClr val="073E87"/>
              </a:solidFill>
            </a:endParaRPr>
          </a:p>
        </p:txBody>
      </p:sp>
      <p:sp>
        <p:nvSpPr>
          <p:cNvPr id="5" name="Footer Placeholder 4"/>
          <p:cNvSpPr>
            <a:spLocks noGrp="1"/>
          </p:cNvSpPr>
          <p:nvPr>
            <p:ph type="ftr" sz="quarter" idx="3"/>
          </p:nvPr>
        </p:nvSpPr>
        <p:spPr>
          <a:xfrm>
            <a:off x="193675" y="6249994"/>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fa-IR">
              <a:solidFill>
                <a:srgbClr val="073E87"/>
              </a:solidFill>
            </a:endParaRPr>
          </a:p>
        </p:txBody>
      </p:sp>
      <p:sp>
        <p:nvSpPr>
          <p:cNvPr id="6" name="Slide Number Placeholder 5"/>
          <p:cNvSpPr>
            <a:spLocks noGrp="1"/>
          </p:cNvSpPr>
          <p:nvPr>
            <p:ph type="sldNum" sz="quarter" idx="4"/>
          </p:nvPr>
        </p:nvSpPr>
        <p:spPr>
          <a:xfrm>
            <a:off x="3990975" y="6249994"/>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cs typeface="+mn-cs"/>
              </a:defRPr>
            </a:lvl1pPr>
          </a:lstStyle>
          <a:p>
            <a:pPr>
              <a:defRPr/>
            </a:pPr>
            <a:fld id="{06178838-B55E-4FA9-A06F-A452ED08498F}" type="slidenum">
              <a:rPr lang="fa-IR">
                <a:solidFill>
                  <a:srgbClr val="073E87"/>
                </a:solidFill>
              </a:rPr>
              <a:pPr>
                <a:defRPr/>
              </a:pPr>
              <a:t>‹#›</a:t>
            </a:fld>
            <a:endParaRPr lang="fa-IR">
              <a:solidFill>
                <a:srgbClr val="073E87"/>
              </a:solidFill>
            </a:endParaRPr>
          </a:p>
        </p:txBody>
      </p:sp>
      <p:sp>
        <p:nvSpPr>
          <p:cNvPr id="1032" name="Text Placeholder 2"/>
          <p:cNvSpPr>
            <a:spLocks noGrp="1"/>
          </p:cNvSpPr>
          <p:nvPr>
            <p:ph type="body" idx="1"/>
          </p:nvPr>
        </p:nvSpPr>
        <p:spPr bwMode="auto">
          <a:xfrm>
            <a:off x="871538" y="2674944"/>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39335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1" fontAlgn="base">
        <a:spcBef>
          <a:spcPct val="0"/>
        </a:spcBef>
        <a:spcAft>
          <a:spcPct val="0"/>
        </a:spcAft>
        <a:defRPr sz="4400" kern="1200">
          <a:solidFill>
            <a:srgbClr val="FFFFFF"/>
          </a:solidFill>
          <a:latin typeface="+mj-lt"/>
          <a:ea typeface="+mj-ea"/>
          <a:cs typeface="+mj-cs"/>
        </a:defRPr>
      </a:lvl1pPr>
      <a:lvl2pPr algn="ctr" rtl="1" fontAlgn="base">
        <a:spcBef>
          <a:spcPct val="0"/>
        </a:spcBef>
        <a:spcAft>
          <a:spcPct val="0"/>
        </a:spcAft>
        <a:defRPr sz="4400">
          <a:solidFill>
            <a:srgbClr val="FFFFFF"/>
          </a:solidFill>
          <a:latin typeface="Candara" pitchFamily="34" charset="0"/>
          <a:cs typeface="Arial" pitchFamily="34" charset="0"/>
        </a:defRPr>
      </a:lvl2pPr>
      <a:lvl3pPr algn="ctr" rtl="1" fontAlgn="base">
        <a:spcBef>
          <a:spcPct val="0"/>
        </a:spcBef>
        <a:spcAft>
          <a:spcPct val="0"/>
        </a:spcAft>
        <a:defRPr sz="4400">
          <a:solidFill>
            <a:srgbClr val="FFFFFF"/>
          </a:solidFill>
          <a:latin typeface="Candara" pitchFamily="34" charset="0"/>
          <a:cs typeface="Arial" pitchFamily="34" charset="0"/>
        </a:defRPr>
      </a:lvl3pPr>
      <a:lvl4pPr algn="ctr" rtl="1" fontAlgn="base">
        <a:spcBef>
          <a:spcPct val="0"/>
        </a:spcBef>
        <a:spcAft>
          <a:spcPct val="0"/>
        </a:spcAft>
        <a:defRPr sz="4400">
          <a:solidFill>
            <a:srgbClr val="FFFFFF"/>
          </a:solidFill>
          <a:latin typeface="Candara" pitchFamily="34" charset="0"/>
          <a:cs typeface="Arial" pitchFamily="34" charset="0"/>
        </a:defRPr>
      </a:lvl4pPr>
      <a:lvl5pPr algn="ctr" rtl="1" fontAlgn="base">
        <a:spcBef>
          <a:spcPct val="0"/>
        </a:spcBef>
        <a:spcAft>
          <a:spcPct val="0"/>
        </a:spcAft>
        <a:defRPr sz="4400">
          <a:solidFill>
            <a:srgbClr val="FFFFFF"/>
          </a:solidFill>
          <a:latin typeface="Candara" pitchFamily="34" charset="0"/>
          <a:cs typeface="Arial"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3050" indent="-273050" algn="r" rtl="1"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r" rtl="1"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rtl="1"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rtl="1"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r" rtl="1"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88448A-0698-49C9-8DA9-D51F6325CC7D}" type="datetimeFigureOut">
              <a:rPr lang="fa-IR" smtClean="0">
                <a:solidFill>
                  <a:prstClr val="black">
                    <a:tint val="75000"/>
                  </a:prstClr>
                </a:solidFill>
              </a:rPr>
              <a:pPr/>
              <a:t>10/06/1445</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9FE2C4-04D3-4A8F-98C4-7266FE7DA17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516777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76672"/>
            <a:ext cx="7056784" cy="5906789"/>
          </a:xfrm>
          <a:prstGeom prst="rect">
            <a:avLst/>
          </a:prstGeom>
        </p:spPr>
      </p:pic>
    </p:spTree>
    <p:extLst>
      <p:ext uri="{BB962C8B-B14F-4D97-AF65-F5344CB8AC3E}">
        <p14:creationId xmlns:p14="http://schemas.microsoft.com/office/powerpoint/2010/main" val="926850162"/>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971600" y="2420888"/>
            <a:ext cx="7128792" cy="1253845"/>
          </a:xfrm>
        </p:spPr>
        <p:txBody>
          <a:bodyPr>
            <a:noAutofit/>
          </a:bodyPr>
          <a:lstStyle/>
          <a:p>
            <a:r>
              <a:rPr lang="fa-IR" sz="6600" b="1" dirty="0" smtClean="0">
                <a:solidFill>
                  <a:srgbClr val="FF0000"/>
                </a:solidFill>
                <a:cs typeface="B Titr" pitchFamily="2" charset="-78"/>
              </a:rPr>
              <a:t>کارمزد معاملات در بازار سرمایه</a:t>
            </a:r>
            <a:endParaRPr lang="fa-IR" sz="6600" b="1" dirty="0">
              <a:solidFill>
                <a:srgbClr val="FF0000"/>
              </a:solidFill>
              <a:cs typeface="B Titr" pitchFamily="2" charset="-78"/>
            </a:endParaRPr>
          </a:p>
        </p:txBody>
      </p:sp>
      <p:sp>
        <p:nvSpPr>
          <p:cNvPr id="20483" name="Subtitle 2"/>
          <p:cNvSpPr>
            <a:spLocks noGrp="1"/>
          </p:cNvSpPr>
          <p:nvPr>
            <p:ph type="subTitle" idx="1"/>
          </p:nvPr>
        </p:nvSpPr>
        <p:spPr>
          <a:xfrm>
            <a:off x="1691680" y="4221088"/>
            <a:ext cx="5184576" cy="1152128"/>
          </a:xfrm>
        </p:spPr>
        <p:txBody>
          <a:bodyPr>
            <a:normAutofit/>
          </a:bodyPr>
          <a:lstStyle/>
          <a:p>
            <a:pPr>
              <a:lnSpc>
                <a:spcPct val="110000"/>
              </a:lnSpc>
            </a:pPr>
            <a:r>
              <a:rPr lang="fa-IR" sz="2400" dirty="0" smtClean="0">
                <a:cs typeface="B Titr" pitchFamily="2" charset="-78"/>
              </a:rPr>
              <a:t>استاد محترم </a:t>
            </a:r>
            <a:r>
              <a:rPr lang="fa-IR" sz="2400" smtClean="0">
                <a:cs typeface="B Titr" pitchFamily="2" charset="-78"/>
              </a:rPr>
              <a:t>: </a:t>
            </a:r>
          </a:p>
          <a:p>
            <a:pPr>
              <a:lnSpc>
                <a:spcPct val="110000"/>
              </a:lnSpc>
            </a:pPr>
            <a:r>
              <a:rPr lang="fa-IR" sz="2400" smtClean="0">
                <a:cs typeface="B Titr" pitchFamily="2" charset="-78"/>
              </a:rPr>
              <a:t>تهیه </a:t>
            </a:r>
            <a:r>
              <a:rPr lang="fa-IR" sz="2400" dirty="0">
                <a:cs typeface="B Titr" pitchFamily="2" charset="-78"/>
              </a:rPr>
              <a:t>کننده</a:t>
            </a:r>
            <a:r>
              <a:rPr lang="fa-IR" sz="2400" dirty="0" smtClean="0">
                <a:cs typeface="B Titr" pitchFamily="2" charset="-78"/>
              </a:rPr>
              <a:t>:</a:t>
            </a:r>
          </a:p>
        </p:txBody>
      </p:sp>
    </p:spTree>
    <p:extLst>
      <p:ext uri="{BB962C8B-B14F-4D97-AF65-F5344CB8AC3E}">
        <p14:creationId xmlns:p14="http://schemas.microsoft.com/office/powerpoint/2010/main" val="287812282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0352" y="332656"/>
            <a:ext cx="845103" cy="461665"/>
          </a:xfrm>
          <a:prstGeom prst="rect">
            <a:avLst/>
          </a:prstGeom>
          <a:noFill/>
        </p:spPr>
        <p:txBody>
          <a:bodyPr wrap="none" rtlCol="1">
            <a:spAutoFit/>
          </a:bodyPr>
          <a:lstStyle/>
          <a:p>
            <a:r>
              <a:rPr lang="fa-IR" sz="2400" dirty="0" smtClean="0">
                <a:cs typeface="B Titr" panose="00000700000000000000" pitchFamily="2" charset="-78"/>
              </a:rPr>
              <a:t>مقدمه</a:t>
            </a:r>
            <a:endParaRPr lang="fa-IR" sz="2400" dirty="0">
              <a:cs typeface="B Titr" panose="00000700000000000000" pitchFamily="2" charset="-78"/>
            </a:endParaRPr>
          </a:p>
        </p:txBody>
      </p:sp>
      <p:sp>
        <p:nvSpPr>
          <p:cNvPr id="4" name="Rectangle 3"/>
          <p:cNvSpPr/>
          <p:nvPr/>
        </p:nvSpPr>
        <p:spPr>
          <a:xfrm>
            <a:off x="539552" y="908720"/>
            <a:ext cx="8105611" cy="5632311"/>
          </a:xfrm>
          <a:prstGeom prst="rect">
            <a:avLst/>
          </a:prstGeom>
        </p:spPr>
        <p:txBody>
          <a:bodyPr wrap="square">
            <a:spAutoFit/>
          </a:bodyPr>
          <a:lstStyle/>
          <a:p>
            <a:r>
              <a:rPr lang="fa-IR" dirty="0">
                <a:cs typeface="B Nazanin" panose="00000400000000000000" pitchFamily="2" charset="-78"/>
              </a:rPr>
              <a:t>بازارهای مالی یکی از بخش‌های مهم در اقتصاد هر کشور و هم‌چنین اقتصاد جهانی هستند. خرید و فروش، مهم‌ترین اتفاقی است که در یک بازار مالی رخ می‌دهد و باعث به جریان درآمدن پول می‌شود.</a:t>
            </a:r>
          </a:p>
          <a:p>
            <a:endParaRPr lang="fa-IR" dirty="0">
              <a:cs typeface="B Nazanin" panose="00000400000000000000" pitchFamily="2" charset="-78"/>
            </a:endParaRPr>
          </a:p>
          <a:p>
            <a:r>
              <a:rPr lang="fa-IR" dirty="0">
                <a:cs typeface="B Nazanin" panose="00000400000000000000" pitchFamily="2" charset="-78"/>
              </a:rPr>
              <a:t>بازارهای مالی یکی از بخش‌های مهم در اقتصاد هر کشور و هم‌چنین اقتصاد جهانی هستند. خرید و فروش، مهم‌ترین اتفاقی است که در یک بازار مالی رخ می‌دهد و باعث به جریان درآمدن پول می‌شود.</a:t>
            </a:r>
          </a:p>
          <a:p>
            <a:endParaRPr lang="fa-IR" dirty="0">
              <a:cs typeface="B Nazanin" panose="00000400000000000000" pitchFamily="2" charset="-78"/>
            </a:endParaRPr>
          </a:p>
          <a:p>
            <a:r>
              <a:rPr lang="fa-IR" dirty="0">
                <a:cs typeface="B Nazanin" panose="00000400000000000000" pitchFamily="2" charset="-78"/>
              </a:rPr>
              <a:t>تقریبا تمام کشورها حداقل یک بازار مالی رسمی دارند که سهام شرکت‌های مشخصی در آن خرید و فروش می‌شود. البته موارد مختلفی از انواع بازار مالی وجود دارد که تصمیم داریم در این مطلب با آن‌ها آشنا شویم.</a:t>
            </a:r>
          </a:p>
          <a:p>
            <a:endParaRPr lang="fa-IR" dirty="0">
              <a:cs typeface="B Nazanin" panose="00000400000000000000" pitchFamily="2" charset="-78"/>
            </a:endParaRPr>
          </a:p>
          <a:p>
            <a:r>
              <a:rPr lang="fa-IR" dirty="0">
                <a:cs typeface="B Nazanin" panose="00000400000000000000" pitchFamily="2" charset="-78"/>
              </a:rPr>
              <a:t>بازار سهام، بازار اوراق قرضه، بازار تبادل ارزهای خارجی و بازار مشتقات از جمله مهم‌ترین بازارهای مالی در دنیا هستند و روزانه صدها میلیارد دلار پول در آن‌ها جابه‌جا می‌شود.</a:t>
            </a:r>
          </a:p>
          <a:p>
            <a:endParaRPr lang="fa-IR" dirty="0">
              <a:cs typeface="B Nazanin" panose="00000400000000000000" pitchFamily="2" charset="-78"/>
            </a:endParaRPr>
          </a:p>
          <a:p>
            <a:r>
              <a:rPr lang="fa-IR" dirty="0">
                <a:cs typeface="B Nazanin" panose="00000400000000000000" pitchFamily="2" charset="-78"/>
              </a:rPr>
              <a:t>بازار ارزهای دیجیتال نیز یکی بازارهای مالی نوظهور در دنیاست که به سرعت در حال رشد بوده و به فناوری‌های غیرمتمرکز و بلاک چین وابسته است. با ما همراه باشید تا با انواع بازار مالی آشنا شده و کاربردها و ویژگی‌های هر کدام را بهتر درک کنید</a:t>
            </a:r>
            <a:r>
              <a:rPr lang="fa-IR" dirty="0" smtClean="0">
                <a:cs typeface="B Nazanin" panose="00000400000000000000" pitchFamily="2" charset="-78"/>
              </a:rPr>
              <a:t>.</a:t>
            </a:r>
          </a:p>
          <a:p>
            <a:endParaRPr lang="fa-IR" dirty="0" smtClean="0">
              <a:cs typeface="B Nazanin" panose="00000400000000000000" pitchFamily="2" charset="-78"/>
            </a:endParaRPr>
          </a:p>
          <a:p>
            <a:r>
              <a:rPr lang="fa-IR" dirty="0">
                <a:cs typeface="B Nazanin" panose="00000400000000000000" pitchFamily="2" charset="-78"/>
              </a:rPr>
              <a:t>بررسی کارمزد و هزینه </a:t>
            </a:r>
            <a:r>
              <a:rPr lang="fa-IR" dirty="0" smtClean="0">
                <a:cs typeface="B Nazanin" panose="00000400000000000000" pitchFamily="2" charset="-78"/>
              </a:rPr>
              <a:t>معاملات ، </a:t>
            </a:r>
            <a:r>
              <a:rPr lang="fa-IR" dirty="0">
                <a:cs typeface="B Nazanin" panose="00000400000000000000" pitchFamily="2" charset="-78"/>
              </a:rPr>
              <a:t>یکی از راه های هوشمندانه موفقیت در بازار سرمایه است. از آنجایی که این هزینه‌ها مکررا صورت می‌پذیرد، می‌تواند به‌صورت فرسایشی مبلغ قابل توجهی از سود شما را کسر نماید. خصوصا معامله‌گران کوتاه مدت و نوسانگیر، توجه ویژه‌ای به کارمزد معاملات داشته و در تلاش برای مدیریت تعداد معاملات خود هستند.</a:t>
            </a:r>
          </a:p>
        </p:txBody>
      </p:sp>
    </p:spTree>
    <p:extLst>
      <p:ext uri="{BB962C8B-B14F-4D97-AF65-F5344CB8AC3E}">
        <p14:creationId xmlns:p14="http://schemas.microsoft.com/office/powerpoint/2010/main" val="251707910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rot="10800000">
            <a:off x="5700072" y="134383"/>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dirty="0">
              <a:solidFill>
                <a:prstClr val="black"/>
              </a:solidFill>
            </a:endParaRPr>
          </a:p>
        </p:txBody>
      </p:sp>
      <p:sp>
        <p:nvSpPr>
          <p:cNvPr id="8" name="TextBox 7"/>
          <p:cNvSpPr txBox="1"/>
          <p:nvPr/>
        </p:nvSpPr>
        <p:spPr>
          <a:xfrm flipH="1">
            <a:off x="2219992" y="1196752"/>
            <a:ext cx="3840481"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1. بازار </a:t>
            </a:r>
            <a:r>
              <a:rPr lang="fa-IR" sz="2800" dirty="0">
                <a:solidFill>
                  <a:srgbClr val="000000"/>
                </a:solidFill>
                <a:latin typeface="Tahoma"/>
                <a:ea typeface="Times New Roman"/>
                <a:cs typeface="B Lotus"/>
              </a:rPr>
              <a:t>سهام </a:t>
            </a:r>
            <a:r>
              <a:rPr lang="en-US" sz="2800" dirty="0" smtClean="0">
                <a:solidFill>
                  <a:srgbClr val="000000"/>
                </a:solidFill>
                <a:latin typeface="Tahoma"/>
                <a:ea typeface="Times New Roman"/>
                <a:cs typeface="B Lotus"/>
              </a:rPr>
              <a:t>Stock Market</a:t>
            </a:r>
            <a:endParaRPr lang="en-US" sz="2800" dirty="0">
              <a:solidFill>
                <a:srgbClr val="000000"/>
              </a:solidFill>
              <a:latin typeface="Tahoma"/>
              <a:ea typeface="Times New Roman"/>
              <a:cs typeface="B Lotus"/>
            </a:endParaRPr>
          </a:p>
        </p:txBody>
      </p:sp>
      <p:sp>
        <p:nvSpPr>
          <p:cNvPr id="9" name="TextBox 8"/>
          <p:cNvSpPr txBox="1"/>
          <p:nvPr/>
        </p:nvSpPr>
        <p:spPr>
          <a:xfrm flipH="1">
            <a:off x="323528" y="1786631"/>
            <a:ext cx="5184576"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2. بازار </a:t>
            </a:r>
            <a:r>
              <a:rPr lang="fa-IR" sz="2800" dirty="0">
                <a:solidFill>
                  <a:srgbClr val="000000"/>
                </a:solidFill>
                <a:latin typeface="Tahoma"/>
                <a:ea typeface="Times New Roman"/>
                <a:cs typeface="B Lotus"/>
              </a:rPr>
              <a:t>اوراق قرضه </a:t>
            </a:r>
            <a:r>
              <a:rPr lang="en-US" sz="2800" dirty="0" smtClean="0">
                <a:solidFill>
                  <a:srgbClr val="000000"/>
                </a:solidFill>
                <a:latin typeface="Tahoma"/>
                <a:ea typeface="Times New Roman"/>
                <a:cs typeface="B Lotus"/>
              </a:rPr>
              <a:t>Bond Market</a:t>
            </a:r>
            <a:endParaRPr lang="en-US" sz="2800" dirty="0">
              <a:solidFill>
                <a:srgbClr val="000000"/>
              </a:solidFill>
              <a:latin typeface="Tahoma"/>
              <a:ea typeface="Times New Roman"/>
              <a:cs typeface="B Lotus"/>
            </a:endParaRPr>
          </a:p>
        </p:txBody>
      </p:sp>
      <p:sp>
        <p:nvSpPr>
          <p:cNvPr id="10" name="TextBox 9"/>
          <p:cNvSpPr txBox="1"/>
          <p:nvPr/>
        </p:nvSpPr>
        <p:spPr>
          <a:xfrm flipH="1">
            <a:off x="179511" y="2379689"/>
            <a:ext cx="5136625"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3. </a:t>
            </a:r>
            <a:r>
              <a:rPr lang="fa-IR" sz="2800" dirty="0">
                <a:cs typeface="B Nazanin" panose="00000400000000000000" pitchFamily="2" charset="-78"/>
              </a:rPr>
              <a:t>بازار مشتقات </a:t>
            </a:r>
            <a:r>
              <a:rPr lang="en-US" sz="2800" dirty="0" smtClean="0">
                <a:cs typeface="B Nazanin" panose="00000400000000000000" pitchFamily="2" charset="-78"/>
              </a:rPr>
              <a:t>Derivative Market</a:t>
            </a:r>
            <a:endParaRPr lang="en-US" sz="2800" dirty="0">
              <a:cs typeface="B Nazanin" panose="00000400000000000000" pitchFamily="2" charset="-78"/>
            </a:endParaRPr>
          </a:p>
        </p:txBody>
      </p:sp>
      <p:sp>
        <p:nvSpPr>
          <p:cNvPr id="12" name="TextBox 11"/>
          <p:cNvSpPr txBox="1"/>
          <p:nvPr/>
        </p:nvSpPr>
        <p:spPr>
          <a:xfrm flipH="1">
            <a:off x="179510" y="3081387"/>
            <a:ext cx="4896545" cy="523220"/>
          </a:xfrm>
          <a:prstGeom prst="rect">
            <a:avLst/>
          </a:prstGeom>
          <a:noFill/>
        </p:spPr>
        <p:txBody>
          <a:bodyPr wrap="square" rtlCol="0">
            <a:spAutoFit/>
          </a:bodyPr>
          <a:lstStyle/>
          <a:p>
            <a:r>
              <a:rPr lang="fa-IR" sz="2800" dirty="0">
                <a:solidFill>
                  <a:srgbClr val="000000"/>
                </a:solidFill>
                <a:latin typeface="Tahoma"/>
                <a:ea typeface="Times New Roman"/>
                <a:cs typeface="B Lotus"/>
              </a:rPr>
              <a:t>4. بازار فارکس </a:t>
            </a:r>
            <a:r>
              <a:rPr lang="en-US" sz="2800" dirty="0" smtClean="0">
                <a:solidFill>
                  <a:srgbClr val="000000"/>
                </a:solidFill>
                <a:latin typeface="Tahoma"/>
                <a:ea typeface="Times New Roman"/>
                <a:cs typeface="B Lotus"/>
              </a:rPr>
              <a:t>Foreign exchange</a:t>
            </a:r>
            <a:endParaRPr lang="en-US" sz="2800" dirty="0">
              <a:solidFill>
                <a:srgbClr val="000000"/>
              </a:solidFill>
              <a:latin typeface="Tahoma"/>
              <a:ea typeface="Times New Roman"/>
              <a:cs typeface="B Lotus"/>
            </a:endParaRPr>
          </a:p>
        </p:txBody>
      </p:sp>
      <p:sp>
        <p:nvSpPr>
          <p:cNvPr id="15" name="Oval 14"/>
          <p:cNvSpPr/>
          <p:nvPr/>
        </p:nvSpPr>
        <p:spPr>
          <a:xfrm>
            <a:off x="6060473" y="1297597"/>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6" name="Oval 15"/>
          <p:cNvSpPr/>
          <p:nvPr/>
        </p:nvSpPr>
        <p:spPr>
          <a:xfrm>
            <a:off x="5724128" y="1893137"/>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7" name="Oval 16"/>
          <p:cNvSpPr/>
          <p:nvPr/>
        </p:nvSpPr>
        <p:spPr>
          <a:xfrm>
            <a:off x="5508104" y="2492896"/>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8" name="Oval 17"/>
          <p:cNvSpPr/>
          <p:nvPr/>
        </p:nvSpPr>
        <p:spPr>
          <a:xfrm>
            <a:off x="5412401" y="3140968"/>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9" name="Arc 18"/>
          <p:cNvSpPr/>
          <p:nvPr/>
        </p:nvSpPr>
        <p:spPr>
          <a:xfrm rot="10800000">
            <a:off x="7605779" y="1858875"/>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grpSp>
        <p:nvGrpSpPr>
          <p:cNvPr id="2" name="Group 24"/>
          <p:cNvGrpSpPr/>
          <p:nvPr/>
        </p:nvGrpSpPr>
        <p:grpSpPr>
          <a:xfrm rot="16200000">
            <a:off x="5876736" y="3138743"/>
            <a:ext cx="6506085"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sp>
        <p:nvSpPr>
          <p:cNvPr id="20" name="TextBox 19"/>
          <p:cNvSpPr txBox="1"/>
          <p:nvPr/>
        </p:nvSpPr>
        <p:spPr>
          <a:xfrm flipH="1">
            <a:off x="0" y="3801468"/>
            <a:ext cx="5292080"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5. </a:t>
            </a:r>
            <a:r>
              <a:rPr lang="fa-IR" sz="2800" dirty="0">
                <a:solidFill>
                  <a:srgbClr val="000000"/>
                </a:solidFill>
                <a:latin typeface="Tahoma"/>
                <a:ea typeface="Times New Roman"/>
                <a:cs typeface="B Lotus"/>
              </a:rPr>
              <a:t>بازار کالاها </a:t>
            </a:r>
            <a:r>
              <a:rPr lang="en-US" sz="2800" dirty="0" smtClean="0">
                <a:solidFill>
                  <a:srgbClr val="000000"/>
                </a:solidFill>
                <a:latin typeface="Tahoma"/>
                <a:ea typeface="Times New Roman"/>
                <a:cs typeface="B Lotus"/>
              </a:rPr>
              <a:t>Commodities Market</a:t>
            </a:r>
            <a:endParaRPr lang="en-US" sz="2800" dirty="0">
              <a:solidFill>
                <a:srgbClr val="000000"/>
              </a:solidFill>
              <a:latin typeface="Tahoma"/>
              <a:ea typeface="Times New Roman"/>
              <a:cs typeface="B Lotus"/>
            </a:endParaRPr>
          </a:p>
        </p:txBody>
      </p:sp>
      <p:sp>
        <p:nvSpPr>
          <p:cNvPr id="21" name="Oval 20"/>
          <p:cNvSpPr/>
          <p:nvPr/>
        </p:nvSpPr>
        <p:spPr>
          <a:xfrm>
            <a:off x="5484409" y="3861048"/>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2" name="TextBox 21"/>
          <p:cNvSpPr txBox="1"/>
          <p:nvPr/>
        </p:nvSpPr>
        <p:spPr>
          <a:xfrm flipH="1">
            <a:off x="1595615" y="4449539"/>
            <a:ext cx="3840481"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6. </a:t>
            </a:r>
            <a:r>
              <a:rPr lang="fa-IR" sz="2800" dirty="0">
                <a:solidFill>
                  <a:srgbClr val="000000"/>
                </a:solidFill>
                <a:latin typeface="Tahoma"/>
                <a:ea typeface="Times New Roman"/>
                <a:cs typeface="B Lotus"/>
              </a:rPr>
              <a:t>بازار </a:t>
            </a:r>
            <a:r>
              <a:rPr lang="en-US" sz="2800" dirty="0" smtClean="0">
                <a:solidFill>
                  <a:srgbClr val="000000"/>
                </a:solidFill>
                <a:latin typeface="Tahoma"/>
                <a:ea typeface="Times New Roman"/>
                <a:cs typeface="B Lotus"/>
              </a:rPr>
              <a:t>OTC</a:t>
            </a:r>
            <a:endParaRPr lang="en-US" sz="2800" dirty="0">
              <a:solidFill>
                <a:srgbClr val="000000"/>
              </a:solidFill>
              <a:latin typeface="Tahoma"/>
              <a:ea typeface="Times New Roman"/>
              <a:cs typeface="B Lotus"/>
            </a:endParaRPr>
          </a:p>
        </p:txBody>
      </p:sp>
      <p:sp>
        <p:nvSpPr>
          <p:cNvPr id="23" name="Oval 22"/>
          <p:cNvSpPr/>
          <p:nvPr/>
        </p:nvSpPr>
        <p:spPr>
          <a:xfrm>
            <a:off x="5652120" y="450912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5" name="TextBox 24"/>
          <p:cNvSpPr txBox="1"/>
          <p:nvPr/>
        </p:nvSpPr>
        <p:spPr>
          <a:xfrm flipH="1">
            <a:off x="-111560" y="5066020"/>
            <a:ext cx="5779516" cy="523220"/>
          </a:xfrm>
          <a:prstGeom prst="rect">
            <a:avLst/>
          </a:prstGeom>
          <a:noFill/>
        </p:spPr>
        <p:txBody>
          <a:bodyPr wrap="square" rtlCol="0">
            <a:spAutoFit/>
          </a:bodyPr>
          <a:lstStyle/>
          <a:p>
            <a:r>
              <a:rPr lang="fa-IR" sz="2800" dirty="0" smtClean="0">
                <a:solidFill>
                  <a:srgbClr val="000000"/>
                </a:solidFill>
                <a:latin typeface="Tahoma"/>
                <a:ea typeface="Times New Roman"/>
                <a:cs typeface="B Lotus"/>
              </a:rPr>
              <a:t>7. </a:t>
            </a:r>
            <a:r>
              <a:rPr lang="fa-IR" sz="2800" dirty="0">
                <a:solidFill>
                  <a:srgbClr val="000000"/>
                </a:solidFill>
                <a:latin typeface="Tahoma"/>
                <a:ea typeface="Times New Roman"/>
                <a:cs typeface="B Lotus"/>
              </a:rPr>
              <a:t>بازار رمزارزها </a:t>
            </a:r>
            <a:r>
              <a:rPr lang="en-US" sz="2800" dirty="0" err="1" smtClean="0">
                <a:solidFill>
                  <a:srgbClr val="000000"/>
                </a:solidFill>
                <a:latin typeface="Tahoma"/>
                <a:ea typeface="Times New Roman"/>
                <a:cs typeface="B Lotus"/>
              </a:rPr>
              <a:t>Cryptocurreny</a:t>
            </a:r>
            <a:r>
              <a:rPr lang="en-US" sz="2800" dirty="0" smtClean="0">
                <a:solidFill>
                  <a:srgbClr val="000000"/>
                </a:solidFill>
                <a:latin typeface="Tahoma"/>
                <a:ea typeface="Times New Roman"/>
                <a:cs typeface="B Lotus"/>
              </a:rPr>
              <a:t> Market</a:t>
            </a:r>
            <a:endParaRPr lang="en-US" sz="2800" dirty="0">
              <a:solidFill>
                <a:srgbClr val="000000"/>
              </a:solidFill>
              <a:latin typeface="Tahoma"/>
              <a:ea typeface="Times New Roman"/>
              <a:cs typeface="B Lotus"/>
            </a:endParaRPr>
          </a:p>
        </p:txBody>
      </p:sp>
      <p:sp>
        <p:nvSpPr>
          <p:cNvPr id="26" name="Oval 25"/>
          <p:cNvSpPr/>
          <p:nvPr/>
        </p:nvSpPr>
        <p:spPr>
          <a:xfrm>
            <a:off x="5935011" y="518209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Rectangle 2"/>
          <p:cNvSpPr/>
          <p:nvPr/>
        </p:nvSpPr>
        <p:spPr>
          <a:xfrm>
            <a:off x="6870213" y="2016364"/>
            <a:ext cx="2094585" cy="2308324"/>
          </a:xfrm>
          <a:prstGeom prst="rect">
            <a:avLst/>
          </a:prstGeom>
        </p:spPr>
        <p:txBody>
          <a:bodyPr wrap="square">
            <a:spAutoFit/>
          </a:bodyPr>
          <a:lstStyle/>
          <a:p>
            <a:pPr indent="95250" algn="ctr" fontAlgn="t"/>
            <a:r>
              <a:rPr lang="fa-IR" sz="4800" b="1" cap="small" dirty="0">
                <a:solidFill>
                  <a:srgbClr val="008000"/>
                </a:solidFill>
                <a:latin typeface="Tahoma"/>
                <a:ea typeface="Times New Roman"/>
                <a:cs typeface="B Lotus"/>
              </a:rPr>
              <a:t>انواع بازار های سرمایه</a:t>
            </a:r>
            <a:endParaRPr lang="en-US" sz="4000" dirty="0">
              <a:solidFill>
                <a:prstClr val="black"/>
              </a:solidFill>
              <a:ea typeface="Calibri"/>
              <a:cs typeface="Arial"/>
            </a:endParaRPr>
          </a:p>
        </p:txBody>
      </p:sp>
      <p:sp>
        <p:nvSpPr>
          <p:cNvPr id="6" name="Rectangle 5"/>
          <p:cNvSpPr/>
          <p:nvPr/>
        </p:nvSpPr>
        <p:spPr>
          <a:xfrm>
            <a:off x="478030" y="-9439"/>
            <a:ext cx="7059946" cy="707886"/>
          </a:xfrm>
          <a:prstGeom prst="rect">
            <a:avLst/>
          </a:prstGeom>
        </p:spPr>
        <p:txBody>
          <a:bodyPr wrap="none">
            <a:spAutoFit/>
          </a:bodyPr>
          <a:lstStyle/>
          <a:p>
            <a:pPr indent="95250" algn="ctr" fontAlgn="t"/>
            <a:r>
              <a:rPr lang="fa-IR" sz="4000" b="1" cap="small" dirty="0" smtClean="0">
                <a:solidFill>
                  <a:srgbClr val="FF0000"/>
                </a:solidFill>
                <a:latin typeface="Tahoma"/>
                <a:ea typeface="Times New Roman"/>
                <a:cs typeface="B Lotus"/>
              </a:rPr>
              <a:t>بررسی کارمزد در انواع </a:t>
            </a:r>
            <a:r>
              <a:rPr lang="fa-IR" sz="4000" b="1" cap="small" dirty="0">
                <a:solidFill>
                  <a:srgbClr val="FF0000"/>
                </a:solidFill>
                <a:latin typeface="Tahoma"/>
                <a:ea typeface="Times New Roman"/>
                <a:cs typeface="B Lotus"/>
              </a:rPr>
              <a:t>بازار های سرمایه:</a:t>
            </a:r>
            <a:endParaRPr lang="en-US" sz="3200" dirty="0">
              <a:solidFill>
                <a:srgbClr val="FF0000"/>
              </a:solidFill>
              <a:ea typeface="Calibri"/>
              <a:cs typeface="Arial"/>
            </a:endParaRPr>
          </a:p>
        </p:txBody>
      </p:sp>
      <p:sp>
        <p:nvSpPr>
          <p:cNvPr id="31" name="TextBox 30"/>
          <p:cNvSpPr txBox="1"/>
          <p:nvPr/>
        </p:nvSpPr>
        <p:spPr>
          <a:xfrm>
            <a:off x="-2971662" y="892045"/>
            <a:ext cx="4453561" cy="369332"/>
          </a:xfrm>
          <a:prstGeom prst="rect">
            <a:avLst/>
          </a:prstGeom>
          <a:noFill/>
        </p:spPr>
        <p:txBody>
          <a:bodyPr wrap="square" rtlCol="1">
            <a:spAutoFit/>
          </a:bodyPr>
          <a:lstStyle/>
          <a:p>
            <a:endParaRPr lang="fa-IR" dirty="0">
              <a:cs typeface="B Nazanin" panose="00000400000000000000" pitchFamily="2" charset="-78"/>
            </a:endParaRPr>
          </a:p>
        </p:txBody>
      </p:sp>
    </p:spTree>
    <p:extLst>
      <p:ext uri="{BB962C8B-B14F-4D97-AF65-F5344CB8AC3E}">
        <p14:creationId xmlns:p14="http://schemas.microsoft.com/office/powerpoint/2010/main" val="1405924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4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66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66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66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660000">
                                      <p:cBhvr>
                                        <p:cTn id="54" dur="500" fill="hold"/>
                                        <p:tgtEl>
                                          <p:spTgt spid="2"/>
                                        </p:tgtEl>
                                        <p:attrNameLst>
                                          <p:attrName>r</p:attrName>
                                        </p:attrNameLst>
                                      </p:cBhvr>
                                    </p:animRot>
                                  </p:childTnLst>
                                </p:cTn>
                              </p:par>
                            </p:childTnLst>
                          </p:cTn>
                        </p:par>
                        <p:par>
                          <p:cTn id="55" fill="hold">
                            <p:stCondLst>
                              <p:cond delay="500"/>
                            </p:stCondLst>
                            <p:childTnLst>
                              <p:par>
                                <p:cTn id="56" presetID="1" presetClass="emph" presetSubtype="2" fill="hold" nodeType="afterEffect">
                                  <p:stCondLst>
                                    <p:cond delay="0"/>
                                  </p:stCondLst>
                                  <p:childTnLst>
                                    <p:animClr clrSpc="rgb" dir="cw">
                                      <p:cBhvr>
                                        <p:cTn id="57" dur="500" fill="hold"/>
                                        <p:tgtEl>
                                          <p:spTgt spid="21"/>
                                        </p:tgtEl>
                                        <p:attrNameLst>
                                          <p:attrName>fillcolor</p:attrName>
                                        </p:attrNameLst>
                                      </p:cBhvr>
                                      <p:to>
                                        <a:srgbClr val="829975"/>
                                      </p:to>
                                    </p:animClr>
                                    <p:set>
                                      <p:cBhvr>
                                        <p:cTn id="58" dur="500" fill="hold"/>
                                        <p:tgtEl>
                                          <p:spTgt spid="21"/>
                                        </p:tgtEl>
                                        <p:attrNameLst>
                                          <p:attrName>fill.type</p:attrName>
                                        </p:attrNameLst>
                                      </p:cBhvr>
                                      <p:to>
                                        <p:strVal val="solid"/>
                                      </p:to>
                                    </p:set>
                                    <p:set>
                                      <p:cBhvr>
                                        <p:cTn id="59" dur="500" fill="hold"/>
                                        <p:tgtEl>
                                          <p:spTgt spid="21"/>
                                        </p:tgtEl>
                                        <p:attrNameLst>
                                          <p:attrName>fill.on</p:attrName>
                                        </p:attrNameLst>
                                      </p:cBhvr>
                                      <p:to>
                                        <p:strVal val="true"/>
                                      </p:to>
                                    </p:se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660000">
                                      <p:cBhvr>
                                        <p:cTn id="66" dur="500" fill="hold"/>
                                        <p:tgtEl>
                                          <p:spTgt spid="2"/>
                                        </p:tgtEl>
                                        <p:attrNameLst>
                                          <p:attrName>r</p:attrName>
                                        </p:attrNameLst>
                                      </p:cBhvr>
                                    </p:animRot>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829975"/>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mph" presetSubtype="0" fill="hold" nodeType="clickEffect">
                                  <p:stCondLst>
                                    <p:cond delay="0"/>
                                  </p:stCondLst>
                                  <p:childTnLst>
                                    <p:animRot by="-660000">
                                      <p:cBhvr>
                                        <p:cTn id="78" dur="500" fill="hold"/>
                                        <p:tgtEl>
                                          <p:spTgt spid="2"/>
                                        </p:tgtEl>
                                        <p:attrNameLst>
                                          <p:attrName>r</p:attrName>
                                        </p:attrNameLst>
                                      </p:cBhvr>
                                    </p:animRot>
                                  </p:childTnLst>
                                </p:cTn>
                              </p:par>
                            </p:childTnLst>
                          </p:cTn>
                        </p:par>
                        <p:par>
                          <p:cTn id="79" fill="hold">
                            <p:stCondLst>
                              <p:cond delay="500"/>
                            </p:stCondLst>
                            <p:childTnLst>
                              <p:par>
                                <p:cTn id="80" presetID="1" presetClass="emph" presetSubtype="2" fill="hold" nodeType="afterEffect">
                                  <p:stCondLst>
                                    <p:cond delay="0"/>
                                  </p:stCondLst>
                                  <p:childTnLst>
                                    <p:animClr clrSpc="rgb" dir="cw">
                                      <p:cBhvr>
                                        <p:cTn id="81" dur="500" fill="hold"/>
                                        <p:tgtEl>
                                          <p:spTgt spid="26"/>
                                        </p:tgtEl>
                                        <p:attrNameLst>
                                          <p:attrName>fillcolor</p:attrName>
                                        </p:attrNameLst>
                                      </p:cBhvr>
                                      <p:to>
                                        <a:srgbClr val="829975"/>
                                      </p:to>
                                    </p:animClr>
                                    <p:set>
                                      <p:cBhvr>
                                        <p:cTn id="82" dur="500" fill="hold"/>
                                        <p:tgtEl>
                                          <p:spTgt spid="26"/>
                                        </p:tgtEl>
                                        <p:attrNameLst>
                                          <p:attrName>fill.type</p:attrName>
                                        </p:attrNameLst>
                                      </p:cBhvr>
                                      <p:to>
                                        <p:strVal val="solid"/>
                                      </p:to>
                                    </p:set>
                                    <p:set>
                                      <p:cBhvr>
                                        <p:cTn id="83" dur="500" fill="hold"/>
                                        <p:tgtEl>
                                          <p:spTgt spid="26"/>
                                        </p:tgtEl>
                                        <p:attrNameLst>
                                          <p:attrName>fill.on</p:attrName>
                                        </p:attrNameLst>
                                      </p:cBhvr>
                                      <p:to>
                                        <p:strVal val="true"/>
                                      </p:to>
                                    </p:se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20" grpId="0"/>
      <p:bldP spid="22" grpId="0"/>
      <p:bldP spid="2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3849</Words>
  <Application>Microsoft Office PowerPoint</Application>
  <PresentationFormat>On-screen Show (4:3)</PresentationFormat>
  <Paragraphs>201</Paragraphs>
  <Slides>4</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vt:i4>
      </vt:variant>
    </vt:vector>
  </HeadingPairs>
  <TitlesOfParts>
    <vt:vector size="17" baseType="lpstr">
      <vt:lpstr>B Lotus</vt:lpstr>
      <vt:lpstr>Calibri</vt:lpstr>
      <vt:lpstr>Verdana</vt:lpstr>
      <vt:lpstr>B Nazanin</vt:lpstr>
      <vt:lpstr>Times New Roman</vt:lpstr>
      <vt:lpstr>Candara</vt:lpstr>
      <vt:lpstr>B Titr</vt:lpstr>
      <vt:lpstr>Symbol</vt:lpstr>
      <vt:lpstr>Arial</vt:lpstr>
      <vt:lpstr>Tahoma</vt:lpstr>
      <vt:lpstr>1_Office Theme</vt:lpstr>
      <vt:lpstr>Waveform</vt:lpstr>
      <vt:lpstr>2_Office Theme</vt:lpstr>
      <vt:lpstr>PowerPoint Presentation</vt:lpstr>
      <vt:lpstr>کارمزد معاملات در بازار سرمایه</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iran06</dc:creator>
  <cp:lastModifiedBy>orkideh</cp:lastModifiedBy>
  <cp:revision>41</cp:revision>
  <dcterms:created xsi:type="dcterms:W3CDTF">2014-12-09T16:10:59Z</dcterms:created>
  <dcterms:modified xsi:type="dcterms:W3CDTF">2023-12-22T18:56:40Z</dcterms:modified>
</cp:coreProperties>
</file>