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7" r:id="rId2"/>
    <p:sldId id="259" r:id="rId3"/>
    <p:sldId id="258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29391-4F7E-4474-8483-BD66377B39F0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084E9-A9FF-436A-835B-060621B0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 smtClean="0"/>
              <a:t>چون درختان سیب به شرایط خنک کننده</a:t>
            </a:r>
            <a:r>
              <a:rPr lang="fa-IR" dirty="0" smtClean="0"/>
              <a:t> </a:t>
            </a:r>
            <a:r>
              <a:rPr lang="ar-SA" dirty="0" smtClean="0"/>
              <a:t>نیازدارند در آب و هوای استوایی گل نمی دهند</a:t>
            </a:r>
            <a:r>
              <a:rPr lang="en-US" dirty="0" smtClean="0"/>
              <a:t>.</a:t>
            </a:r>
            <a:endParaRPr lang="fa-IR" dirty="0" smtClean="0"/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084E9-A9FF-436A-835B-060621B04A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B840FD-DDF8-49BE-A877-F194ADB7CB2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77EE24-B244-4D80-8B7B-F4D173154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0FD-DDF8-49BE-A877-F194ADB7CB2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EE24-B244-4D80-8B7B-F4D173154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0FD-DDF8-49BE-A877-F194ADB7CB2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EE24-B244-4D80-8B7B-F4D173154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0FD-DDF8-49BE-A877-F194ADB7CB2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EE24-B244-4D80-8B7B-F4D1731541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0FD-DDF8-49BE-A877-F194ADB7CB2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EE24-B244-4D80-8B7B-F4D1731541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0FD-DDF8-49BE-A877-F194ADB7CB2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EE24-B244-4D80-8B7B-F4D1731541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0FD-DDF8-49BE-A877-F194ADB7CB2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EE24-B244-4D80-8B7B-F4D173154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0FD-DDF8-49BE-A877-F194ADB7CB2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EE24-B244-4D80-8B7B-F4D1731541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0FD-DDF8-49BE-A877-F194ADB7CB2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EE24-B244-4D80-8B7B-F4D173154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7B840FD-DDF8-49BE-A877-F194ADB7CB2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EE24-B244-4D80-8B7B-F4D173154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B840FD-DDF8-49BE-A877-F194ADB7CB2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77EE24-B244-4D80-8B7B-F4D1731541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B840FD-DDF8-49BE-A877-F194ADB7CB2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77EE24-B244-4D80-8B7B-F4D173154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-34000" contrast="63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/>
          <a:lstStyle/>
          <a:p>
            <a:pPr algn="r">
              <a:buNone/>
            </a:pPr>
            <a:r>
              <a:rPr lang="fa-IR" dirty="0" smtClean="0"/>
              <a:t>   </a:t>
            </a:r>
          </a:p>
          <a:p>
            <a:pPr algn="r">
              <a:buNone/>
            </a:pPr>
            <a:r>
              <a:rPr lang="fa-IR" dirty="0"/>
              <a:t> </a:t>
            </a:r>
            <a:r>
              <a:rPr lang="fa-IR" dirty="0" smtClean="0"/>
              <a:t>       </a:t>
            </a:r>
          </a:p>
          <a:p>
            <a:pPr algn="r">
              <a:buNone/>
            </a:pPr>
            <a:endParaRPr lang="en-US" sz="6000" dirty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fa-IR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فیزیولوژی گیاهی درخت سیب</a:t>
            </a:r>
            <a:endParaRPr lang="fa-I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85858"/>
          <a:ext cx="8229600" cy="473359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0434">
                <a:tc>
                  <a:txBody>
                    <a:bodyPr/>
                    <a:lstStyle/>
                    <a:p>
                      <a:pPr algn="ctr"/>
                      <a:r>
                        <a:rPr kumimoji="0" lang="fa-IR" sz="2000" u="none" kern="1200" dirty="0" smtClean="0"/>
                        <a:t>گیاه</a:t>
                      </a:r>
                      <a:endParaRPr lang="en-US" sz="2000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2000" u="none" kern="1200" dirty="0" smtClean="0"/>
                        <a:t>فرمانرو</a:t>
                      </a:r>
                      <a:r>
                        <a:rPr kumimoji="0" lang="en-US" sz="2000" u="none" kern="1200" dirty="0" smtClean="0"/>
                        <a:t>:</a:t>
                      </a:r>
                      <a:endParaRPr lang="en-US" sz="2000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434">
                <a:tc>
                  <a:txBody>
                    <a:bodyPr/>
                    <a:lstStyle/>
                    <a:p>
                      <a:pPr algn="ctr" rtl="1"/>
                      <a:r>
                        <a:rPr lang="fa-IR" sz="2000" u="none" dirty="0" smtClean="0"/>
                        <a:t>گل سرخ سانان</a:t>
                      </a:r>
                      <a:endParaRPr lang="en-US" sz="2000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ar-SA" sz="2000" u="none" kern="1200" dirty="0" smtClean="0"/>
                        <a:t>راسته</a:t>
                      </a:r>
                      <a:r>
                        <a:rPr kumimoji="0" lang="en-US" sz="2000" u="none" kern="1200" dirty="0" smtClean="0"/>
                        <a:t>:</a:t>
                      </a:r>
                      <a:endParaRPr lang="en-US" sz="2000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434">
                <a:tc>
                  <a:txBody>
                    <a:bodyPr/>
                    <a:lstStyle/>
                    <a:p>
                      <a:pPr algn="ctr"/>
                      <a:r>
                        <a:rPr lang="fa-IR" sz="2000" u="none" dirty="0" smtClean="0"/>
                        <a:t>گل سرخیان</a:t>
                      </a:r>
                      <a:endParaRPr lang="en-US" sz="2000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u="none" dirty="0" smtClean="0"/>
                        <a:t>تیره</a:t>
                      </a:r>
                      <a:endParaRPr lang="fa-IR" sz="2000" i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434">
                <a:tc>
                  <a:txBody>
                    <a:bodyPr/>
                    <a:lstStyle/>
                    <a:p>
                      <a:pPr algn="ctr"/>
                      <a:r>
                        <a:rPr lang="fa-IR" sz="2000" u="none" dirty="0" smtClean="0"/>
                        <a:t>مالوئیده</a:t>
                      </a:r>
                      <a:endParaRPr lang="en-US" sz="2000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u="none" dirty="0" smtClean="0"/>
                        <a:t>زیرخانواده</a:t>
                      </a:r>
                      <a:endParaRPr lang="en-US" sz="2000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434"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err="1" smtClean="0"/>
                        <a:t>Maleae</a:t>
                      </a:r>
                      <a:endParaRPr lang="en-US" sz="2000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u="none" dirty="0" smtClean="0"/>
                        <a:t>تبار</a:t>
                      </a:r>
                      <a:endParaRPr lang="en-US" sz="2000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434"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err="1" smtClean="0"/>
                        <a:t>Malus</a:t>
                      </a:r>
                      <a:endParaRPr lang="en-US" sz="2000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u="none" dirty="0" smtClean="0"/>
                        <a:t>سرده</a:t>
                      </a:r>
                      <a:endParaRPr lang="en-US" sz="2000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43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dirty="0" smtClean="0"/>
                        <a:t>M. </a:t>
                      </a:r>
                      <a:r>
                        <a:rPr lang="en-US" sz="2000" u="none" dirty="0" err="1" smtClean="0"/>
                        <a:t>domestica</a:t>
                      </a:r>
                      <a:endParaRPr lang="en-US" sz="2000" u="none" dirty="0" smtClean="0"/>
                    </a:p>
                    <a:p>
                      <a:pPr algn="ctr" rtl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i="1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a-IR" sz="2000" u="none" dirty="0" smtClean="0"/>
                        <a:t>گونه</a:t>
                      </a:r>
                    </a:p>
                  </a:txBody>
                  <a:tcPr marL="30480" marR="30480" marT="30480" marB="3048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434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u="none" kern="1200" dirty="0" err="1" smtClean="0"/>
                        <a:t>Malus</a:t>
                      </a:r>
                      <a:r>
                        <a:rPr kumimoji="0" lang="en-US" sz="2000" u="none" kern="1200" dirty="0" smtClean="0"/>
                        <a:t> </a:t>
                      </a:r>
                      <a:r>
                        <a:rPr kumimoji="0" lang="en-US" sz="2000" u="none" kern="1200" dirty="0" err="1" smtClean="0"/>
                        <a:t>domestica</a:t>
                      </a:r>
                      <a:endParaRPr lang="en-US" sz="2000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u="none" dirty="0" smtClean="0"/>
                        <a:t>نام علمی</a:t>
                      </a:r>
                      <a:endParaRPr lang="en-US" sz="2000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algn="r"/>
            <a:r>
              <a:rPr lang="fa-IR" dirty="0" smtClean="0"/>
              <a:t> طبقه بندی علمی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329642" cy="4935745"/>
          </a:xfrm>
        </p:spPr>
        <p:txBody>
          <a:bodyPr/>
          <a:lstStyle/>
          <a:p>
            <a:pPr algn="r" rtl="1">
              <a:buNone/>
            </a:pPr>
            <a:endParaRPr lang="fa-IR" dirty="0" smtClean="0"/>
          </a:p>
          <a:p>
            <a:pPr algn="r" rtl="1">
              <a:buFont typeface="Wingdings" pitchFamily="2" charset="2"/>
              <a:buChar char="Ø"/>
            </a:pPr>
            <a:r>
              <a:rPr lang="ar-SA" dirty="0" smtClean="0"/>
              <a:t>تاریخچه پیدایش </a:t>
            </a:r>
            <a:r>
              <a:rPr lang="ar-SA" dirty="0" smtClean="0">
                <a:solidFill>
                  <a:srgbClr val="FF0000"/>
                </a:solidFill>
              </a:rPr>
              <a:t>سیب</a:t>
            </a:r>
            <a:r>
              <a:rPr lang="ar-SA" dirty="0" smtClean="0"/>
              <a:t> و بشر تقریبا" به هم وابسته </a:t>
            </a:r>
            <a:endParaRPr lang="fa-IR" dirty="0" smtClean="0"/>
          </a:p>
          <a:p>
            <a:pPr algn="r" rtl="1">
              <a:buNone/>
            </a:pPr>
            <a:r>
              <a:rPr lang="ar-SA" dirty="0" smtClean="0"/>
              <a:t>است. </a:t>
            </a:r>
            <a:endParaRPr lang="fa-IR" dirty="0" smtClean="0"/>
          </a:p>
          <a:p>
            <a:pPr algn="r" rtl="1"/>
            <a:r>
              <a:rPr lang="ar-SA" dirty="0" smtClean="0"/>
              <a:t>سیب معمولی، درختی است بومی اروپای شرقی،</a:t>
            </a:r>
            <a:endParaRPr lang="fa-IR" dirty="0" smtClean="0"/>
          </a:p>
          <a:p>
            <a:pPr algn="r" rtl="1">
              <a:buNone/>
            </a:pPr>
            <a:r>
              <a:rPr lang="ar-SA" dirty="0" smtClean="0"/>
              <a:t> آسیای غربی،و نواحی شمال غربی کوه های هیمالیا </a:t>
            </a:r>
            <a:endParaRPr lang="fa-IR" dirty="0" smtClean="0"/>
          </a:p>
          <a:p>
            <a:pPr algn="r" rtl="1">
              <a:buNone/>
            </a:pPr>
            <a:r>
              <a:rPr lang="ar-SA" dirty="0" smtClean="0"/>
              <a:t>که از حدود 600 سال پیش از میلاد مسیح در یونان </a:t>
            </a:r>
            <a:endParaRPr lang="fa-IR" dirty="0" smtClean="0"/>
          </a:p>
          <a:p>
            <a:pPr algn="r" rtl="1">
              <a:buNone/>
            </a:pPr>
            <a:r>
              <a:rPr lang="ar-SA" dirty="0" smtClean="0"/>
              <a:t>زیر کشت در آمده است. </a:t>
            </a:r>
            <a:endParaRPr lang="en-US" dirty="0" smtClean="0"/>
          </a:p>
          <a:p>
            <a:pPr algn="r" rtl="1"/>
            <a:r>
              <a:rPr lang="fa-IR" dirty="0" smtClean="0"/>
              <a:t>قديمي ترين آثاري كه به دست آمده مربوط به يك سيب فسيل شده است كه در حفاري هاي نزديك سوئيس كشف شده است و متعلق به ادوار ماقبل تاريخ مي باشد.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/>
              <a:t>تاریخچه درخت سیب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3" descr="C:\Users\nora\Pictures\hhhhhhhhhhhhhhhh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282661">
            <a:off x="285720" y="214290"/>
            <a:ext cx="2466975" cy="1847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  0.125 0.16651  C 0.125 0.25843  0.069 0.33302  0 0.33302  C -0.069 0.33302  -0.125 0.25843  -0.125 0.16651  C -0.125 0.0746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تنوع زياد سازگاري </a:t>
            </a:r>
            <a:r>
              <a:rPr lang="ar-SA" dirty="0" smtClean="0"/>
              <a:t>درخت سيب، باعث گرديده است كه اين درخت وسيع ترين درخت كشت شده در منطقه معتدله باشد </a:t>
            </a:r>
            <a:r>
              <a:rPr lang="fa-IR" dirty="0" smtClean="0"/>
              <a:t>.</a:t>
            </a:r>
          </a:p>
          <a:p>
            <a:endParaRPr lang="fa-IR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شرایط اب وهوایی جهت کشت درخت سیب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148" name="Picture 4" descr="C:\Users\nora\Pictures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714620"/>
            <a:ext cx="5603776" cy="37290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8 0.01066  0.017 0.02131  0.021 0.03463  C 0.025 0.04929  0.027 0.0666  0.029 0.08392  C 0.031 0.10124  0.029 0.11589  0.027 0.13188  C 0.025 0.14653  0.022 0.16252  0.015 0.17584  C 0.009 0.18916  -0.001 0.19981  -0.012 0.20781  C -0.022 0.2158  -0.034 0.22113  -0.046 0.22379  C -0.058 0.22646  -0.07 0.22646  -0.081 0.22379  C -0.093 0.22113  -0.104 0.21447  -0.113 0.20381  C -0.122 0.19449  -0.13 0.1825  -0.134 0.16784  C -0.139 0.15452  -0.141 0.13587  -0.141 0.12122  C -0.142 0.10657  -0.141 0.08925  -0.136 0.0746  C -0.131 0.06128  -0.122 0.05062  -0.11 0.04529  C -0.098 0.0413  -0.086 0.04662  -0.078 0.05595  C -0.071 0.06527  -0.066 0.07993  -0.065 0.09724  C -0.065 0.11456  -0.066 0.13055  -0.071 0.14387  C -0.076 0.15719  -0.075 0.15985  -0.095 0.17717  C -0.113 0.19582  -0.131 0.19049  -0.142 0.19182  C -0.153 0.19182  -0.162 0.18649  -0.173 0.18117  C -0.185 0.17451  -0.195 0.16252  -0.202 0.15186  C -0.209 0.1412  -0.212 0.12788  -0.216 0.10657  C -0.219 0.08525  -0.219 0.0746  -0.219 0.05861  C -0.219 0.04263  -0.219 0.02664  -0.219 0.01066  E" pathEditMode="relative" ptsTypes="">
                                      <p:cBhvr>
                                        <p:cTn id="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به علت تنوع ژنتيكي ، عموميت دادن در مورد نيازهاي آب و هـوايي ويژه سيب را مشكل ميسازد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r" rtl="1"/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ar-SA" dirty="0" smtClean="0"/>
              <a:t>ولـي بطور كلي نياز سرمايي</a:t>
            </a:r>
            <a:r>
              <a:rPr lang="fa-IR" dirty="0" smtClean="0"/>
              <a:t>  </a:t>
            </a:r>
            <a:r>
              <a:rPr lang="ar-SA" dirty="0" smtClean="0"/>
              <a:t> </a:t>
            </a:r>
            <a:r>
              <a:rPr lang="fa-IR" dirty="0" smtClean="0"/>
              <a:t>       </a:t>
            </a:r>
            <a:r>
              <a:rPr lang="ar-SA" dirty="0" smtClean="0"/>
              <a:t>160</a:t>
            </a:r>
            <a:r>
              <a:rPr lang="fa-IR" dirty="0" smtClean="0"/>
              <a:t>0 </a:t>
            </a:r>
            <a:r>
              <a:rPr lang="ar-SA" dirty="0" smtClean="0"/>
              <a:t>ساعت دمـاي زير ْ7</a:t>
            </a:r>
            <a:endParaRPr lang="fa-IR" dirty="0" smtClean="0"/>
          </a:p>
          <a:p>
            <a:pPr algn="r" rtl="1">
              <a:buNone/>
            </a:pPr>
            <a:r>
              <a:rPr lang="ar-SA" dirty="0" smtClean="0"/>
              <a:t>عرض جغرافيايي </a:t>
            </a:r>
            <a:r>
              <a:rPr lang="fa-IR" dirty="0" smtClean="0"/>
              <a:t>                      </a:t>
            </a:r>
            <a:r>
              <a:rPr lang="ar-SA" dirty="0" smtClean="0"/>
              <a:t>37-36 درجه شمالي </a:t>
            </a: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ارتفاع از سطح دریا                    2000 </a:t>
            </a:r>
            <a:r>
              <a:rPr lang="ar-SA" dirty="0" smtClean="0"/>
              <a:t>-1800</a:t>
            </a:r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algn="r" rtl="1"/>
            <a:r>
              <a:rPr lang="ar-SA" dirty="0" smtClean="0">
                <a:solidFill>
                  <a:schemeClr val="accent2"/>
                </a:solidFill>
              </a:rPr>
              <a:t>درجه حرارت بين ْ21 تا ْ25 ساتيگراد براي اكثر ارقام سيب مناسبترين حرارت براي رشد متعادل ميباشد.</a:t>
            </a:r>
            <a:endParaRPr lang="fa-IR" dirty="0" smtClean="0">
              <a:solidFill>
                <a:schemeClr val="accent2"/>
              </a:solidFill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dirty="0" smtClean="0">
                <a:solidFill>
                  <a:srgbClr val="FF0066"/>
                </a:solidFill>
              </a:rPr>
              <a:t>رشد ميوه در بالاي ْ30 سانتيگراد و پائين ْ6 سانتيگراد متوقف ميشود.</a:t>
            </a:r>
            <a:endParaRPr lang="fa-IR" dirty="0" smtClean="0">
              <a:solidFill>
                <a:srgbClr val="FF0066"/>
              </a:solidFill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SA" dirty="0" smtClean="0">
                <a:solidFill>
                  <a:srgbClr val="008000"/>
                </a:solidFill>
              </a:rPr>
              <a:t>در زمستان اگر سردي هوا از ْ40- ساتيگراد تجاوز نمايد صدمه زيادي به خود درخت و ريشه آن خواهد رسيد.</a:t>
            </a:r>
            <a:br>
              <a:rPr lang="ar-SA" dirty="0" smtClean="0">
                <a:solidFill>
                  <a:srgbClr val="008000"/>
                </a:solidFill>
              </a:rPr>
            </a:br>
            <a:endParaRPr lang="en-US" dirty="0" smtClean="0">
              <a:solidFill>
                <a:srgbClr val="008000"/>
              </a:solidFill>
            </a:endParaRPr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786314" y="214311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4786314" y="2500306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4857752" y="2928934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00108"/>
            <a:ext cx="8801072" cy="5500726"/>
          </a:xfrm>
        </p:spPr>
        <p:txBody>
          <a:bodyPr/>
          <a:lstStyle/>
          <a:p>
            <a:pPr algn="r" rtl="1"/>
            <a:r>
              <a:rPr lang="ar-SA" dirty="0" smtClean="0"/>
              <a:t>بیش از 7500 گونه سیب شناسایی شده است . این گونه ها در نقاط فراشمالگانی ، نیمه حاره و معتدل وجود دارند.</a:t>
            </a:r>
            <a:endParaRPr lang="fa-IR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ارقام عمده سیب در ایران:</a:t>
            </a:r>
          </a:p>
          <a:p>
            <a:pPr algn="r" rtl="1">
              <a:buNone/>
            </a:pPr>
            <a:r>
              <a:rPr lang="fa-IR" b="1" dirty="0" smtClean="0"/>
              <a:t>گلاب، عباسي مشهدي، سيب فرانسوي،</a:t>
            </a:r>
          </a:p>
          <a:p>
            <a:pPr algn="r" rtl="1">
              <a:buNone/>
            </a:pPr>
            <a:r>
              <a:rPr lang="fa-IR" b="1" dirty="0" smtClean="0"/>
              <a:t>سيب دورنگ تابستانه، فوجي،گالا،</a:t>
            </a:r>
          </a:p>
          <a:p>
            <a:pPr algn="r" rtl="1">
              <a:buNone/>
            </a:pPr>
            <a:r>
              <a:rPr lang="fa-IR" b="1" dirty="0" smtClean="0"/>
              <a:t>زرد و قرمز لبنان،</a:t>
            </a:r>
          </a:p>
          <a:p>
            <a:pPr algn="r" rtl="1">
              <a:buNone/>
            </a:pPr>
            <a:r>
              <a:rPr lang="fa-IR" b="1" dirty="0" smtClean="0"/>
              <a:t>شفيع آبادي، شيخ احمد تبريز...</a:t>
            </a:r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ارقام کشت شده در شهرستان زنجان </a:t>
            </a:r>
          </a:p>
          <a:p>
            <a:pPr algn="r" rtl="1">
              <a:buNone/>
            </a:pPr>
            <a:r>
              <a:rPr lang="fa-IR" dirty="0" smtClean="0"/>
              <a:t>سیب گلاب، عباسی و شفیع آبادی است.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 smtClean="0"/>
              <a:t>اقلام درخت سیب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00240"/>
            <a:ext cx="4214810" cy="45005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390</TotalTime>
  <Words>331</Words>
  <Application>Microsoft Office PowerPoint</Application>
  <PresentationFormat>On-screen Show (4:3)</PresentationFormat>
  <Paragraphs>55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 طبقه بندی علمی</vt:lpstr>
      <vt:lpstr>تاریخچه درخت سیب </vt:lpstr>
      <vt:lpstr>شرایط اب وهوایی جهت کشت درخت سیب </vt:lpstr>
      <vt:lpstr>PowerPoint Presentation</vt:lpstr>
      <vt:lpstr>اقلام درخت سیب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nora</dc:creator>
  <cp:lastModifiedBy>Moorche</cp:lastModifiedBy>
  <cp:revision>91</cp:revision>
  <dcterms:created xsi:type="dcterms:W3CDTF">2013-05-10T07:53:08Z</dcterms:created>
  <dcterms:modified xsi:type="dcterms:W3CDTF">2022-01-23T22:34:24Z</dcterms:modified>
</cp:coreProperties>
</file>